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rawings/drawing2.xml" ContentType="application/vnd.openxmlformats-officedocument.drawingml.chartshapes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 /><Relationship Id="rId2" Type="http://schemas.openxmlformats.org/package/2006/relationships/metadata/thumbnail" Target="docProps/thumbnail.jpeg" /><Relationship Id="rId1" Type="http://schemas.openxmlformats.org/officeDocument/2006/relationships/officeDocument" Target="ppt/presentation.xml" /><Relationship Id="rId5" Type="http://schemas.openxmlformats.org/officeDocument/2006/relationships/custom-properties" Target="docProps/custom.xml" /><Relationship Id="rId4" Type="http://schemas.openxmlformats.org/officeDocument/2006/relationships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3"/>
  </p:notes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75" r:id="rId11"/>
    <p:sldId id="266" r:id="rId12"/>
    <p:sldId id="267" r:id="rId13"/>
    <p:sldId id="268" r:id="rId14"/>
    <p:sldId id="269" r:id="rId15"/>
    <p:sldId id="277" r:id="rId16"/>
    <p:sldId id="279" r:id="rId17"/>
    <p:sldId id="280" r:id="rId18"/>
    <p:sldId id="270" r:id="rId19"/>
    <p:sldId id="271" r:id="rId20"/>
    <p:sldId id="272" r:id="rId21"/>
    <p:sldId id="274" r:id="rId22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Nunito" panose="02000000000000000000" pitchFamily="2" charset="0"/>
      <p:regular r:id="rId28"/>
      <p:bold r:id="rId29"/>
      <p:italic r:id="rId30"/>
      <p:boldItalic r:id="rId31"/>
    </p:embeddedFont>
    <p:embeddedFont>
      <p:font typeface="Roboto" panose="02000000000000000000" pitchFamily="2" charset="0"/>
      <p:regular r:id="rId32"/>
      <p:bold r:id="rId33"/>
      <p:italic r:id="rId34"/>
      <p:boldItalic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E260556-CEBF-4C06-B0F1-6C9D6E81E1EF}">
  <a:tblStyle styleId="{4E260556-CEBF-4C06-B0F1-6C9D6E81E1E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8" d="100"/>
          <a:sy n="138" d="100"/>
        </p:scale>
        <p:origin x="834" y="1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slide" Target="slides/slide12.xml" /><Relationship Id="rId18" Type="http://schemas.openxmlformats.org/officeDocument/2006/relationships/slide" Target="slides/slide17.xml" /><Relationship Id="rId26" Type="http://schemas.openxmlformats.org/officeDocument/2006/relationships/font" Target="fonts/font3.fntdata" /><Relationship Id="rId39" Type="http://schemas.openxmlformats.org/officeDocument/2006/relationships/tableStyles" Target="tableStyles.xml" /><Relationship Id="rId3" Type="http://schemas.openxmlformats.org/officeDocument/2006/relationships/slide" Target="slides/slide2.xml" /><Relationship Id="rId21" Type="http://schemas.openxmlformats.org/officeDocument/2006/relationships/slide" Target="slides/slide20.xml" /><Relationship Id="rId34" Type="http://schemas.openxmlformats.org/officeDocument/2006/relationships/font" Target="fonts/font11.fntdata" /><Relationship Id="rId7" Type="http://schemas.openxmlformats.org/officeDocument/2006/relationships/slide" Target="slides/slide6.xml" /><Relationship Id="rId12" Type="http://schemas.openxmlformats.org/officeDocument/2006/relationships/slide" Target="slides/slide11.xml" /><Relationship Id="rId17" Type="http://schemas.openxmlformats.org/officeDocument/2006/relationships/slide" Target="slides/slide16.xml" /><Relationship Id="rId25" Type="http://schemas.openxmlformats.org/officeDocument/2006/relationships/font" Target="fonts/font2.fntdata" /><Relationship Id="rId33" Type="http://schemas.openxmlformats.org/officeDocument/2006/relationships/font" Target="fonts/font10.fntdata" /><Relationship Id="rId38" Type="http://schemas.openxmlformats.org/officeDocument/2006/relationships/theme" Target="theme/theme1.xml" /><Relationship Id="rId2" Type="http://schemas.openxmlformats.org/officeDocument/2006/relationships/slide" Target="slides/slide1.xml" /><Relationship Id="rId16" Type="http://schemas.openxmlformats.org/officeDocument/2006/relationships/slide" Target="slides/slide15.xml" /><Relationship Id="rId20" Type="http://schemas.openxmlformats.org/officeDocument/2006/relationships/slide" Target="slides/slide19.xml" /><Relationship Id="rId29" Type="http://schemas.openxmlformats.org/officeDocument/2006/relationships/font" Target="fonts/font6.fntdata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slide" Target="slides/slide10.xml" /><Relationship Id="rId24" Type="http://schemas.openxmlformats.org/officeDocument/2006/relationships/font" Target="fonts/font1.fntdata" /><Relationship Id="rId32" Type="http://schemas.openxmlformats.org/officeDocument/2006/relationships/font" Target="fonts/font9.fntdata" /><Relationship Id="rId37" Type="http://schemas.openxmlformats.org/officeDocument/2006/relationships/viewProps" Target="viewProps.xml" /><Relationship Id="rId5" Type="http://schemas.openxmlformats.org/officeDocument/2006/relationships/slide" Target="slides/slide4.xml" /><Relationship Id="rId15" Type="http://schemas.openxmlformats.org/officeDocument/2006/relationships/slide" Target="slides/slide14.xml" /><Relationship Id="rId23" Type="http://schemas.openxmlformats.org/officeDocument/2006/relationships/notesMaster" Target="notesMasters/notesMaster1.xml" /><Relationship Id="rId28" Type="http://schemas.openxmlformats.org/officeDocument/2006/relationships/font" Target="fonts/font5.fntdata" /><Relationship Id="rId36" Type="http://schemas.openxmlformats.org/officeDocument/2006/relationships/presProps" Target="presProps.xml" /><Relationship Id="rId10" Type="http://schemas.openxmlformats.org/officeDocument/2006/relationships/slide" Target="slides/slide9.xml" /><Relationship Id="rId19" Type="http://schemas.openxmlformats.org/officeDocument/2006/relationships/slide" Target="slides/slide18.xml" /><Relationship Id="rId31" Type="http://schemas.openxmlformats.org/officeDocument/2006/relationships/font" Target="fonts/font8.fntdata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slide" Target="slides/slide13.xml" /><Relationship Id="rId22" Type="http://schemas.openxmlformats.org/officeDocument/2006/relationships/slide" Target="slides/slide21.xml" /><Relationship Id="rId27" Type="http://schemas.openxmlformats.org/officeDocument/2006/relationships/font" Target="fonts/font4.fntdata" /><Relationship Id="rId30" Type="http://schemas.openxmlformats.org/officeDocument/2006/relationships/font" Target="fonts/font7.fntdata" /><Relationship Id="rId35" Type="http://schemas.openxmlformats.org/officeDocument/2006/relationships/font" Target="fonts/font12.fntdata" 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 /><Relationship Id="rId2" Type="http://schemas.microsoft.com/office/2011/relationships/chartColorStyle" Target="colors1.xml" /><Relationship Id="rId1" Type="http://schemas.microsoft.com/office/2011/relationships/chartStyle" Target="style1.xml" /><Relationship Id="rId4" Type="http://schemas.openxmlformats.org/officeDocument/2006/relationships/chartUserShapes" Target="../drawings/drawing1.xml" 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 /><Relationship Id="rId2" Type="http://schemas.microsoft.com/office/2011/relationships/chartColorStyle" Target="colors2.xml" /><Relationship Id="rId1" Type="http://schemas.microsoft.com/office/2011/relationships/chartStyle" Target="style2.xml" 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Book2" TargetMode="External" /><Relationship Id="rId2" Type="http://schemas.microsoft.com/office/2011/relationships/chartColorStyle" Target="colors3.xml" /><Relationship Id="rId1" Type="http://schemas.microsoft.com/office/2011/relationships/chartStyle" Target="style3.xml" /><Relationship Id="rId4" Type="http://schemas.openxmlformats.org/officeDocument/2006/relationships/chartUserShapes" Target="../drawings/drawing2.xml" 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2313560498075694"/>
          <c:y val="0.20779737414985491"/>
          <c:w val="0.43105448431366805"/>
          <c:h val="0.68542327549308923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Type of fitment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6728-4371-979A-F1FD43103984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6728-4371-979A-F1FD43103984}"/>
              </c:ext>
            </c:extLst>
          </c:dPt>
          <c:dLbls>
            <c:dLbl>
              <c:idx val="0"/>
              <c:layout>
                <c:manualLayout>
                  <c:x val="-9.4284946979204892E-2"/>
                  <c:y val="0.13014467532584637"/>
                </c:manualLayout>
              </c:layout>
              <c:spPr>
                <a:pattFill prst="pct75">
                  <a:fgClr>
                    <a:schemeClr val="dk1">
                      <a:lumMod val="75000"/>
                      <a:lumOff val="25000"/>
                    </a:schemeClr>
                  </a:fgClr>
                  <a:bgClr>
                    <a:schemeClr val="dk1">
                      <a:lumMod val="65000"/>
                      <a:lumOff val="35000"/>
                    </a:schemeClr>
                  </a:bgClr>
                </a:patt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700" b="1" i="0" u="none" strike="noStrike" kern="1200" baseline="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1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6728-4371-979A-F1FD43103984}"/>
                </c:ext>
              </c:extLst>
            </c:dLbl>
            <c:dLbl>
              <c:idx val="1"/>
              <c:spPr>
                <a:pattFill prst="pct75">
                  <a:fgClr>
                    <a:schemeClr val="dk1">
                      <a:lumMod val="75000"/>
                      <a:lumOff val="25000"/>
                    </a:schemeClr>
                  </a:fgClr>
                  <a:bgClr>
                    <a:schemeClr val="dk1">
                      <a:lumMod val="65000"/>
                      <a:lumOff val="35000"/>
                    </a:schemeClr>
                  </a:bgClr>
                </a:patt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700" b="1" i="0" u="none" strike="noStrike" kern="1200" baseline="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3-6728-4371-979A-F1FD43103984}"/>
                </c:ext>
              </c:extLst>
            </c:dLbl>
            <c:spPr>
              <a:pattFill prst="pct75">
                <a:fgClr>
                  <a:schemeClr val="dk1">
                    <a:lumMod val="75000"/>
                    <a:lumOff val="25000"/>
                  </a:schemeClr>
                </a:fgClr>
                <a:bgClr>
                  <a:schemeClr val="dk1">
                    <a:lumMod val="65000"/>
                    <a:lumOff val="35000"/>
                  </a:scheme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33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OEM</c:v>
                </c:pt>
                <c:pt idx="1">
                  <c:v>Aftermarket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0.16</c:v>
                </c:pt>
                <c:pt idx="1">
                  <c:v>0.84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6728-4371-979A-F1FD43103984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3377612990854968"/>
          <c:y val="0.38145660925466007"/>
          <c:w val="0.41432698430519715"/>
          <c:h val="0.55917351815157845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explosion val="1"/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69C3-4142-AFE2-2891FE4C523C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69C3-4142-AFE2-2891FE4C523C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69C3-4142-AFE2-2891FE4C523C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69C3-4142-AFE2-2891FE4C523C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9-69C3-4142-AFE2-2891FE4C523C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B-69C3-4142-AFE2-2891FE4C523C}"/>
              </c:ext>
            </c:extLst>
          </c:dPt>
          <c:dLbls>
            <c:spPr>
              <a:pattFill prst="pct75">
                <a:fgClr>
                  <a:schemeClr val="dk1">
                    <a:lumMod val="75000"/>
                    <a:lumOff val="25000"/>
                  </a:schemeClr>
                </a:fgClr>
                <a:bgClr>
                  <a:schemeClr val="dk1">
                    <a:lumMod val="65000"/>
                    <a:lumOff val="35000"/>
                  </a:scheme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7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Sheet1!$A$2:$A$7</c:f>
              <c:strCache>
                <c:ptCount val="6"/>
                <c:pt idx="0">
                  <c:v>Others</c:v>
                </c:pt>
                <c:pt idx="1">
                  <c:v>Tourism</c:v>
                </c:pt>
                <c:pt idx="2">
                  <c:v>Retail</c:v>
                </c:pt>
                <c:pt idx="3">
                  <c:v>Cold chain</c:v>
                </c:pt>
                <c:pt idx="4">
                  <c:v>Pharma</c:v>
                </c:pt>
                <c:pt idx="5">
                  <c:v>Courier</c:v>
                </c:pt>
              </c:strCache>
            </c:strRef>
          </c:cat>
          <c:val>
            <c:numRef>
              <c:f>Sheet1!$B$2:$B$7</c:f>
              <c:numCache>
                <c:formatCode>0%</c:formatCode>
                <c:ptCount val="6"/>
                <c:pt idx="0">
                  <c:v>0.03</c:v>
                </c:pt>
                <c:pt idx="1">
                  <c:v>0.11</c:v>
                </c:pt>
                <c:pt idx="2">
                  <c:v>0.12</c:v>
                </c:pt>
                <c:pt idx="3">
                  <c:v>0.21</c:v>
                </c:pt>
                <c:pt idx="4">
                  <c:v>0.27</c:v>
                </c:pt>
                <c:pt idx="5">
                  <c:v>0.26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69C3-4142-AFE2-2891FE4C523C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913383781364332E-3"/>
          <c:y val="9.7938266782425121E-2"/>
          <c:w val="0.30882045854370177"/>
          <c:h val="0.83334480305347614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Sheet2!$H$27</c:f>
              <c:strCache>
                <c:ptCount val="1"/>
                <c:pt idx="0">
                  <c:v>Saftety &amp; Driving Assistance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dk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Sheet2!$I$27</c:f>
              <c:numCache>
                <c:formatCode>0%</c:formatCode>
                <c:ptCount val="1"/>
                <c:pt idx="0">
                  <c:v>0.6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D4C-4DFA-AA97-159C5C9F7F86}"/>
            </c:ext>
          </c:extLst>
        </c:ser>
        <c:ser>
          <c:idx val="1"/>
          <c:order val="1"/>
          <c:tx>
            <c:strRef>
              <c:f>Sheet2!$H$28</c:f>
              <c:strCache>
                <c:ptCount val="1"/>
                <c:pt idx="0">
                  <c:v>Diagnostic &amp; Maintennce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dk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Sheet2!$I$28</c:f>
              <c:numCache>
                <c:formatCode>0%</c:formatCode>
                <c:ptCount val="1"/>
                <c:pt idx="0">
                  <c:v>0.15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D4C-4DFA-AA97-159C5C9F7F86}"/>
            </c:ext>
          </c:extLst>
        </c:ser>
        <c:ser>
          <c:idx val="2"/>
          <c:order val="2"/>
          <c:tx>
            <c:strRef>
              <c:f>Sheet2!$H$29</c:f>
              <c:strCache>
                <c:ptCount val="1"/>
                <c:pt idx="0">
                  <c:v> Navigation Service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dk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Sheet2!$I$29</c:f>
              <c:numCache>
                <c:formatCode>0%</c:formatCode>
                <c:ptCount val="1"/>
                <c:pt idx="0">
                  <c:v>0.09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D4C-4DFA-AA97-159C5C9F7F86}"/>
            </c:ext>
          </c:extLst>
        </c:ser>
        <c:ser>
          <c:idx val="3"/>
          <c:order val="3"/>
          <c:tx>
            <c:strRef>
              <c:f>Sheet2!$H$30</c:f>
              <c:strCache>
                <c:ptCount val="1"/>
                <c:pt idx="0">
                  <c:v> Content &amp; Service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dk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Sheet2!$I$30</c:f>
              <c:numCache>
                <c:formatCode>0%</c:formatCode>
                <c:ptCount val="1"/>
                <c:pt idx="0">
                  <c:v>0.09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1D4C-4DFA-AA97-159C5C9F7F86}"/>
            </c:ext>
          </c:extLst>
        </c:ser>
        <c:ser>
          <c:idx val="4"/>
          <c:order val="4"/>
          <c:tx>
            <c:strRef>
              <c:f>Sheet2!$H$31</c:f>
              <c:strCache>
                <c:ptCount val="1"/>
                <c:pt idx="0">
                  <c:v>Connectivity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dk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Sheet2!$I$31</c:f>
              <c:numCache>
                <c:formatCode>0%</c:formatCode>
                <c:ptCount val="1"/>
                <c:pt idx="0">
                  <c:v>7.0000000000000007E-2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1D4C-4DFA-AA97-159C5C9F7F86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-968417872"/>
        <c:axId val="-968417328"/>
      </c:barChart>
      <c:catAx>
        <c:axId val="-96841787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none" spc="0" normalizeH="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968417328"/>
        <c:crosses val="autoZero"/>
        <c:auto val="1"/>
        <c:lblAlgn val="ctr"/>
        <c:lblOffset val="100"/>
        <c:noMultiLvlLbl val="0"/>
      </c:catAx>
      <c:valAx>
        <c:axId val="-9684173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600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968417872"/>
        <c:crosses val="autoZero"/>
        <c:crossBetween val="between"/>
      </c:valAx>
      <c:spPr>
        <a:pattFill prst="ltDnDiag">
          <a:fgClr>
            <a:schemeClr val="dk1">
              <a:lumMod val="15000"/>
              <a:lumOff val="85000"/>
            </a:schemeClr>
          </a:fgClr>
          <a:bgClr>
            <a:schemeClr val="lt1"/>
          </a:bgClr>
        </a:pattFill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4475413704821431"/>
          <c:y val="0.24207762755573731"/>
          <c:w val="0.47980104981621058"/>
          <c:h val="0.5864876084164071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lt1"/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303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 cap="none" spc="0" normalizeH="0" baseline="0"/>
  </cs:categoryAxis>
  <cs:chartArea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lt1"/>
      </a:solidFill>
      <a:ln w="1587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064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plotArea>
  <cs:plotArea3D>
    <cs:lnRef idx="0"/>
    <cs:fillRef idx="0"/>
    <cs:effectRef idx="0"/>
    <cs:fontRef idx="minor">
      <a:schemeClr val="dk1"/>
    </cs:fontRef>
    <cs:spPr>
      <a:solidFill>
        <a:schemeClr val="lt1"/>
      </a:solidFill>
    </cs:spPr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dk1">
        <a:lumMod val="50000"/>
        <a:lumOff val="50000"/>
      </a:schemeClr>
    </cs:fontRef>
    <cs:defRPr sz="2128" b="1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0.24234</cdr:x>
      <cdr:y>0</cdr:y>
    </cdr:from>
    <cdr:to>
      <cdr:x>0.75766</cdr:x>
      <cdr:y>0.20814</cdr:y>
    </cdr:to>
    <cdr:sp macro="" textlink="">
      <cdr:nvSpPr>
        <cdr:cNvPr id="2" name="Rectangle 1"/>
        <cdr:cNvSpPr/>
      </cdr:nvSpPr>
      <cdr:spPr>
        <a:xfrm xmlns:a="http://schemas.openxmlformats.org/drawingml/2006/main">
          <a:off x="817546" y="0"/>
          <a:ext cx="1738489" cy="369332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none">
          <a:spAutoFit/>
        </a:bodyPr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IN" b="1" dirty="0"/>
            <a:t>Type of </a:t>
          </a:r>
          <a:r>
            <a:rPr lang="en-IN" sz="1600" b="1" dirty="0"/>
            <a:t>fitment</a:t>
          </a:r>
          <a:endParaRPr lang="en-IN" b="1" dirty="0"/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0.03073</cdr:x>
      <cdr:y>0.87803</cdr:y>
    </cdr:from>
    <cdr:to>
      <cdr:x>0.84563</cdr:x>
      <cdr:y>1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126112" y="5373081"/>
          <a:ext cx="3344404" cy="746365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pPr algn="ctr"/>
          <a:endParaRPr lang="en-IN" sz="1600" dirty="0"/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 /><Relationship Id="rId1" Type="http://schemas.openxmlformats.org/officeDocument/2006/relationships/notesMaster" Target="../notesMasters/notesMaster1.xml" 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 /><Relationship Id="rId1" Type="http://schemas.openxmlformats.org/officeDocument/2006/relationships/notesMaster" Target="../notesMasters/notesMaster1.xml" 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 /><Relationship Id="rId1" Type="http://schemas.openxmlformats.org/officeDocument/2006/relationships/notesMaster" Target="../notesMasters/notesMaster1.xml" 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 /><Relationship Id="rId1" Type="http://schemas.openxmlformats.org/officeDocument/2006/relationships/notesMaster" Target="../notesMasters/notesMaster1.xml" 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 /><Relationship Id="rId1" Type="http://schemas.openxmlformats.org/officeDocument/2006/relationships/notesMaster" Target="../notesMasters/notesMaster1.xml" 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 /><Relationship Id="rId1" Type="http://schemas.openxmlformats.org/officeDocument/2006/relationships/notesMaster" Target="../notesMasters/notesMaster1.xml" 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 /><Relationship Id="rId1" Type="http://schemas.openxmlformats.org/officeDocument/2006/relationships/notesMaster" Target="../notesMasters/notesMaster1.xml" 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 /><Relationship Id="rId1" Type="http://schemas.openxmlformats.org/officeDocument/2006/relationships/notesMaster" Target="../notesMasters/notesMaster1.xml" 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 /><Relationship Id="rId1" Type="http://schemas.openxmlformats.org/officeDocument/2006/relationships/notesMaster" Target="../notesMasters/notesMaster1.xml" 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 /><Relationship Id="rId1" Type="http://schemas.openxmlformats.org/officeDocument/2006/relationships/notesMaster" Target="../notesMasters/notesMaster1.xml" 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 /><Relationship Id="rId1" Type="http://schemas.openxmlformats.org/officeDocument/2006/relationships/notesMaster" Target="../notesMasters/notesMaster1.xml" 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 /><Relationship Id="rId1" Type="http://schemas.openxmlformats.org/officeDocument/2006/relationships/notesMaster" Target="../notesMasters/notesMaster1.xml" 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 /><Relationship Id="rId1" Type="http://schemas.openxmlformats.org/officeDocument/2006/relationships/notesMaster" Target="../notesMasters/notesMaster1.xml" 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 /><Relationship Id="rId1" Type="http://schemas.openxmlformats.org/officeDocument/2006/relationships/notesMaster" Target="../notesMasters/notesMaster1.xml" 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 /><Relationship Id="rId1" Type="http://schemas.openxmlformats.org/officeDocument/2006/relationships/notesMaster" Target="../notesMasters/notesMaster1.xml" 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 /><Relationship Id="rId1" Type="http://schemas.openxmlformats.org/officeDocument/2006/relationships/notesMaster" Target="../notesMasters/notesMaster1.xml" 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6" name="Google Shape;12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7" name="Google Shape;227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4" name="Google Shape;234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0" name="Google Shape;240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6" name="Google Shape;246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209ebcac706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209ebcac706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209ebcac706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209ebcac706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209ebcac706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209ebcac706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2" name="Google Shape;282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5" name="Google Shape;13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7" name="Google Shape;147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3" name="Google Shape;153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420dbe389e138c5d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420dbe389e138c5d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5" name="Google Shape;165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13187e58a2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7" name="Google Shape;187;g213187e58a2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13187e58a2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0" name="Google Shape;200;g213187e58a2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1" name="Google Shape;221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6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3;p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" name="Google Shape;14;p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057468" y="5088"/>
            <a:ext cx="1851281" cy="752108"/>
            <a:chOff x="6917201" y="0"/>
            <a:chExt cx="2227776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6553032" y="4217852"/>
            <a:ext cx="2389067" cy="925737"/>
            <a:chOff x="6917201" y="0"/>
            <a:chExt cx="2227776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99149" y="4055652"/>
            <a:ext cx="2795413" cy="1083308"/>
            <a:chOff x="6917201" y="0"/>
            <a:chExt cx="2227776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" name="Google Shape;34;p2"/>
          <p:cNvSpPr txBox="1">
            <a:spLocks noGrp="1"/>
          </p:cNvSpPr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endParaRPr/>
          </a:p>
        </p:txBody>
      </p:sp>
      <p:sp>
        <p:nvSpPr>
          <p:cNvPr id="35" name="Google Shape;35;p2"/>
          <p:cNvSpPr txBox="1">
            <a:spLocks noGrp="1"/>
          </p:cNvSpPr>
          <p:nvPr>
            <p:ph type="subTitle" idx="1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2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2" y="4119576"/>
            <a:ext cx="2520951" cy="1024165"/>
            <a:chOff x="6917201" y="0"/>
            <a:chExt cx="2227776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49" y="2"/>
            <a:ext cx="2795413" cy="1083308"/>
            <a:chOff x="6917201" y="0"/>
            <a:chExt cx="2227776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9" name="Google Shape;119;p11"/>
          <p:cNvSpPr txBox="1">
            <a:spLocks noGrp="1"/>
          </p:cNvSpPr>
          <p:nvPr>
            <p:ph type="title" hasCustomPrompt="1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>
            <a:spLocks noGrp="1"/>
          </p:cNvSpPr>
          <p:nvPr>
            <p:ph type="body" idx="1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1" name="Google Shape;121;p11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chemeClr val="dk2"/>
        </a:solid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3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Google Shape;40;p3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3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42" name="Google Shape;42;p3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3" name="Google Shape;43;p3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3"/>
        </a:solid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4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6" name="Google Shape;46;p4"/>
          <p:cNvGrpSpPr/>
          <p:nvPr/>
        </p:nvGrpSpPr>
        <p:grpSpPr>
          <a:xfrm>
            <a:off x="5594191" y="3961115"/>
            <a:ext cx="2910144" cy="1182340"/>
            <a:chOff x="6917201" y="0"/>
            <a:chExt cx="2227776" cy="863400"/>
          </a:xfrm>
        </p:grpSpPr>
        <p:sp>
          <p:nvSpPr>
            <p:cNvPr id="47" name="Google Shape;47;p4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48;p4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49;p4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0" name="Google Shape;50;p4"/>
          <p:cNvGrpSpPr/>
          <p:nvPr/>
        </p:nvGrpSpPr>
        <p:grpSpPr>
          <a:xfrm>
            <a:off x="199149" y="2"/>
            <a:ext cx="2795413" cy="1083308"/>
            <a:chOff x="6917201" y="0"/>
            <a:chExt cx="2227776" cy="863400"/>
          </a:xfrm>
        </p:grpSpPr>
        <p:sp>
          <p:nvSpPr>
            <p:cNvPr id="51" name="Google Shape;51;p4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52;p4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53;p4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4" name="Google Shape;54;p4"/>
          <p:cNvSpPr txBox="1">
            <a:spLocks noGrp="1"/>
          </p:cNvSpPr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5" name="Google Shape;55;p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solidFill>
          <a:schemeClr val="dk2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60;p5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61" name="Google Shape;61;p5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2" name="Google Shape;62;p5"/>
          <p:cNvSpPr txBox="1">
            <a:spLocks noGrp="1"/>
          </p:cNvSpPr>
          <p:nvPr>
            <p:ph type="body" idx="2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3" name="Google Shape;63;p5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solidFill>
          <a:schemeClr val="dk2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6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69" name="Google Shape;69;p6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accent3"/>
        </a:solid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p7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75" name="Google Shape;75;p7"/>
          <p:cNvSpPr txBox="1">
            <a:spLocks noGrp="1"/>
          </p:cNvSpPr>
          <p:nvPr>
            <p:ph type="body" idx="1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76" name="Google Shape;76;p7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1"/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5" cy="617072"/>
            <a:chOff x="6917201" y="0"/>
            <a:chExt cx="2227776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3" y="1243"/>
            <a:ext cx="3257454" cy="1261514"/>
            <a:chOff x="6917201" y="0"/>
            <a:chExt cx="2227776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3" name="Google Shape;93;p8"/>
          <p:cNvSpPr txBox="1">
            <a:spLocks noGrp="1"/>
          </p:cNvSpPr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94" name="Google Shape;94;p8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dk2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9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00" name="Google Shape;100;p9"/>
          <p:cNvSpPr txBox="1">
            <a:spLocks noGrp="1"/>
          </p:cNvSpPr>
          <p:nvPr>
            <p:ph type="subTitle" idx="1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1" name="Google Shape;101;p9"/>
          <p:cNvSpPr txBox="1">
            <a:spLocks noGrp="1"/>
          </p:cNvSpPr>
          <p:nvPr>
            <p:ph type="body" idx="2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02" name="Google Shape;102;p9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solidFill>
          <a:schemeClr val="accent1"/>
        </a:solid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10"/>
          <p:cNvSpPr txBox="1">
            <a:spLocks noGrp="1"/>
          </p:cNvSpPr>
          <p:nvPr>
            <p:ph type="body" idx="1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8" name="Google Shape;108;p10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hift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notesSlide" Target="../notesSlides/notesSlide1.xml" /><Relationship Id="rId1" Type="http://schemas.openxmlformats.org/officeDocument/2006/relationships/slideLayout" Target="../slideLayouts/slideLayout1.xml" /><Relationship Id="rId5" Type="http://schemas.openxmlformats.org/officeDocument/2006/relationships/image" Target="../media/image3.jpg" /><Relationship Id="rId4" Type="http://schemas.openxmlformats.org/officeDocument/2006/relationships/image" Target="../media/image2.png" 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 /><Relationship Id="rId1" Type="http://schemas.openxmlformats.org/officeDocument/2006/relationships/slideLayout" Target="../slideLayouts/slideLayout2.xml" 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 /><Relationship Id="rId1" Type="http://schemas.openxmlformats.org/officeDocument/2006/relationships/slideLayout" Target="../slideLayouts/slideLayout2.xml" 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 /><Relationship Id="rId1" Type="http://schemas.openxmlformats.org/officeDocument/2006/relationships/slideLayout" Target="../slideLayouts/slideLayout2.xml" 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 /><Relationship Id="rId1" Type="http://schemas.openxmlformats.org/officeDocument/2006/relationships/slideLayout" Target="../slideLayouts/slideLayout2.xml" 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 /><Relationship Id="rId2" Type="http://schemas.openxmlformats.org/officeDocument/2006/relationships/video" Target="../media/media1.mp4" /><Relationship Id="rId1" Type="http://schemas.microsoft.com/office/2007/relationships/media" Target="../media/media1.mp4" /><Relationship Id="rId5" Type="http://schemas.openxmlformats.org/officeDocument/2006/relationships/image" Target="../media/image7.png" /><Relationship Id="rId4" Type="http://schemas.openxmlformats.org/officeDocument/2006/relationships/notesSlide" Target="../notesSlides/notesSlide13.xml" 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 /><Relationship Id="rId1" Type="http://schemas.openxmlformats.org/officeDocument/2006/relationships/slideLayout" Target="../slideLayouts/slideLayout2.xml" 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 /><Relationship Id="rId1" Type="http://schemas.openxmlformats.org/officeDocument/2006/relationships/slideLayout" Target="../slideLayouts/slideLayout2.xml" 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 /><Relationship Id="rId1" Type="http://schemas.openxmlformats.org/officeDocument/2006/relationships/slideLayout" Target="../slideLayouts/slideLayout2.xml" 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 /><Relationship Id="rId2" Type="http://schemas.openxmlformats.org/officeDocument/2006/relationships/notesSlide" Target="../notesSlides/notesSlide14.xml" /><Relationship Id="rId1" Type="http://schemas.openxmlformats.org/officeDocument/2006/relationships/slideLayout" Target="../slideLayouts/slideLayout2.xml" /><Relationship Id="rId6" Type="http://schemas.openxmlformats.org/officeDocument/2006/relationships/image" Target="../media/image14.png" /><Relationship Id="rId5" Type="http://schemas.openxmlformats.org/officeDocument/2006/relationships/image" Target="../media/image13.png" /><Relationship Id="rId4" Type="http://schemas.openxmlformats.org/officeDocument/2006/relationships/image" Target="../media/image12.png" 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 /><Relationship Id="rId1" Type="http://schemas.openxmlformats.org/officeDocument/2006/relationships/slideLayout" Target="../slideLayouts/slideLayout2.xml" 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 /><Relationship Id="rId1" Type="http://schemas.openxmlformats.org/officeDocument/2006/relationships/slideLayout" Target="../slideLayouts/slideLayout1.xml" 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 /><Relationship Id="rId2" Type="http://schemas.openxmlformats.org/officeDocument/2006/relationships/notesSlide" Target="../notesSlides/notesSlide16.xml" /><Relationship Id="rId1" Type="http://schemas.openxmlformats.org/officeDocument/2006/relationships/slideLayout" Target="../slideLayouts/slideLayout2.xml" /><Relationship Id="rId5" Type="http://schemas.openxmlformats.org/officeDocument/2006/relationships/chart" Target="../charts/chart3.xml" /><Relationship Id="rId4" Type="http://schemas.openxmlformats.org/officeDocument/2006/relationships/chart" Target="../charts/chart2.xml" 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 /><Relationship Id="rId1" Type="http://schemas.openxmlformats.org/officeDocument/2006/relationships/slideLayout" Target="../slideLayouts/slideLayout1.xml" 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 /><Relationship Id="rId1" Type="http://schemas.openxmlformats.org/officeDocument/2006/relationships/slideLayout" Target="../slideLayouts/slideLayout2.xml" 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 /><Relationship Id="rId1" Type="http://schemas.openxmlformats.org/officeDocument/2006/relationships/slideLayout" Target="../slideLayouts/slideLayout2.xml" 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 /><Relationship Id="rId1" Type="http://schemas.openxmlformats.org/officeDocument/2006/relationships/slideLayout" Target="../slideLayouts/slideLayout2.xml" 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 /><Relationship Id="rId1" Type="http://schemas.openxmlformats.org/officeDocument/2006/relationships/slideLayout" Target="../slideLayouts/slideLayout2.xml" 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 /><Relationship Id="rId1" Type="http://schemas.openxmlformats.org/officeDocument/2006/relationships/slideLayout" Target="../slideLayouts/slideLayout2.xml" 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 /><Relationship Id="rId1" Type="http://schemas.openxmlformats.org/officeDocument/2006/relationships/slideLayout" Target="../slideLayouts/slideLayout2.xml" 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 /><Relationship Id="rId2" Type="http://schemas.openxmlformats.org/officeDocument/2006/relationships/notesSlide" Target="../notesSlides/notesSlide9.xml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5.jpe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3"/>
          <p:cNvSpPr txBox="1">
            <a:spLocks noGrp="1"/>
          </p:cNvSpPr>
          <p:nvPr>
            <p:ph type="ctrTitle"/>
          </p:nvPr>
        </p:nvSpPr>
        <p:spPr>
          <a:xfrm>
            <a:off x="1858700" y="1652748"/>
            <a:ext cx="5361300" cy="17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Abhisarga 2023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GizmoCon 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The IoT Hackathon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sp>
        <p:nvSpPr>
          <p:cNvPr id="129" name="Google Shape;129;p13"/>
          <p:cNvSpPr txBox="1">
            <a:spLocks noGrp="1"/>
          </p:cNvSpPr>
          <p:nvPr>
            <p:ph type="subTitle" idx="1"/>
          </p:nvPr>
        </p:nvSpPr>
        <p:spPr>
          <a:xfrm>
            <a:off x="1891350" y="2970158"/>
            <a:ext cx="5361300" cy="5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/>
              <a:t>Stage 2 Prototype Proposal</a:t>
            </a:r>
            <a:endParaRPr/>
          </a:p>
        </p:txBody>
      </p:sp>
      <p:pic>
        <p:nvPicPr>
          <p:cNvPr id="130" name="Google Shape;130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96175" y="171600"/>
            <a:ext cx="2351644" cy="94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12675" y="171600"/>
            <a:ext cx="946273" cy="9462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482825" y="214950"/>
            <a:ext cx="2447473" cy="629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54AB65-17F0-B283-8ABD-CE30A0254C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294" y="367617"/>
            <a:ext cx="7505700" cy="954600"/>
          </a:xfrm>
        </p:spPr>
        <p:txBody>
          <a:bodyPr>
            <a:noAutofit/>
          </a:bodyPr>
          <a:lstStyle/>
          <a:p>
            <a:r>
              <a:rPr lang="en-IN" sz="2000" u="sng" dirty="0"/>
              <a:t>EXISTING MODEL FOR DETECTION OF ACCIDENTS</a:t>
            </a:r>
          </a:p>
        </p:txBody>
      </p:sp>
      <p:pic>
        <p:nvPicPr>
          <p:cNvPr id="4" name="Google Shape;231;p23">
            <a:extLst>
              <a:ext uri="{FF2B5EF4-FFF2-40B4-BE49-F238E27FC236}">
                <a16:creationId xmlns:a16="http://schemas.microsoft.com/office/drawing/2014/main" id="{6357AB43-5BD4-50D3-0DF3-4B662657A681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33400" y="872838"/>
            <a:ext cx="7791449" cy="394161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999149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3"/>
          <p:cNvSpPr txBox="1">
            <a:spLocks noGrp="1"/>
          </p:cNvSpPr>
          <p:nvPr>
            <p:ph type="title"/>
          </p:nvPr>
        </p:nvSpPr>
        <p:spPr>
          <a:xfrm>
            <a:off x="819150" y="329350"/>
            <a:ext cx="7505700" cy="95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2700"/>
              <a:t>Methodology adapted Cont…</a:t>
            </a:r>
            <a:endParaRPr sz="2700"/>
          </a:p>
        </p:txBody>
      </p:sp>
      <p:sp>
        <p:nvSpPr>
          <p:cNvPr id="230" name="Google Shape;230;p23"/>
          <p:cNvSpPr txBox="1">
            <a:spLocks noGrp="1"/>
          </p:cNvSpPr>
          <p:nvPr>
            <p:ph type="body" idx="1"/>
          </p:nvPr>
        </p:nvSpPr>
        <p:spPr>
          <a:xfrm>
            <a:off x="826077" y="870600"/>
            <a:ext cx="7505700" cy="3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 b="1" dirty="0"/>
              <a:t>DETECTION &amp; DATA RETRIEVAL</a:t>
            </a:r>
            <a:r>
              <a:rPr lang="en" sz="1400" dirty="0"/>
              <a:t> </a:t>
            </a:r>
            <a:r>
              <a:rPr lang="en" sz="1400" dirty="0">
                <a:solidFill>
                  <a:srgbClr val="000000"/>
                </a:solidFill>
              </a:rPr>
              <a:t>– This methodology is implemented to provide immediate support at the distress location as soon as possible and thus reduce the probability of deaths after accident occurs.</a:t>
            </a:r>
            <a:endParaRPr sz="1400" dirty="0">
              <a:solidFill>
                <a:srgbClr val="000000"/>
              </a:solidFill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 dirty="0">
                <a:solidFill>
                  <a:srgbClr val="000000"/>
                </a:solidFill>
              </a:rPr>
              <a:t>For detection, the </a:t>
            </a:r>
            <a:r>
              <a:rPr lang="en" sz="1400" b="1" dirty="0">
                <a:solidFill>
                  <a:srgbClr val="000000"/>
                </a:solidFill>
              </a:rPr>
              <a:t>PRESSURE SENSOR DATA</a:t>
            </a:r>
            <a:r>
              <a:rPr lang="en" sz="1400" dirty="0">
                <a:solidFill>
                  <a:srgbClr val="000000"/>
                </a:solidFill>
              </a:rPr>
              <a:t>(for knowing the damage), </a:t>
            </a:r>
            <a:r>
              <a:rPr lang="en" sz="1400" b="1" dirty="0">
                <a:solidFill>
                  <a:srgbClr val="000000"/>
                </a:solidFill>
              </a:rPr>
              <a:t>LOCATION</a:t>
            </a:r>
            <a:r>
              <a:rPr lang="en" sz="1400" dirty="0">
                <a:solidFill>
                  <a:srgbClr val="000000"/>
                </a:solidFill>
              </a:rPr>
              <a:t> of the accident, </a:t>
            </a:r>
            <a:r>
              <a:rPr lang="en" sz="1400" b="1" dirty="0">
                <a:solidFill>
                  <a:srgbClr val="000000"/>
                </a:solidFill>
              </a:rPr>
              <a:t>FIRE STATUS </a:t>
            </a:r>
            <a:r>
              <a:rPr lang="en" sz="1400" dirty="0">
                <a:solidFill>
                  <a:srgbClr val="000000"/>
                </a:solidFill>
              </a:rPr>
              <a:t>and</a:t>
            </a:r>
            <a:r>
              <a:rPr lang="en" sz="1400" b="1" dirty="0">
                <a:solidFill>
                  <a:srgbClr val="000000"/>
                </a:solidFill>
              </a:rPr>
              <a:t> NO.OF PEOPLE</a:t>
            </a:r>
            <a:r>
              <a:rPr lang="en" sz="1400" dirty="0">
                <a:solidFill>
                  <a:srgbClr val="000000"/>
                </a:solidFill>
              </a:rPr>
              <a:t> in the vehicle</a:t>
            </a:r>
            <a:r>
              <a:rPr lang="en" sz="1400" b="1" dirty="0">
                <a:solidFill>
                  <a:srgbClr val="000000"/>
                </a:solidFill>
              </a:rPr>
              <a:t> </a:t>
            </a:r>
            <a:r>
              <a:rPr lang="en" sz="1400" dirty="0">
                <a:solidFill>
                  <a:srgbClr val="000000"/>
                </a:solidFill>
              </a:rPr>
              <a:t>is sent to the </a:t>
            </a:r>
            <a:r>
              <a:rPr lang="en" sz="1400" b="1" dirty="0">
                <a:solidFill>
                  <a:srgbClr val="000000"/>
                </a:solidFill>
              </a:rPr>
              <a:t>control centre</a:t>
            </a:r>
            <a:r>
              <a:rPr lang="en" sz="1400" dirty="0">
                <a:solidFill>
                  <a:srgbClr val="000000"/>
                </a:solidFill>
              </a:rPr>
              <a:t> and emergency contacts.</a:t>
            </a:r>
            <a:endParaRPr sz="1400" dirty="0">
              <a:solidFill>
                <a:srgbClr val="000000"/>
              </a:solidFill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 sz="1400" dirty="0">
                <a:solidFill>
                  <a:srgbClr val="000000"/>
                </a:solidFill>
              </a:rPr>
              <a:t>The </a:t>
            </a:r>
            <a:r>
              <a:rPr lang="en" sz="1400" b="1" dirty="0">
                <a:solidFill>
                  <a:srgbClr val="000000"/>
                </a:solidFill>
              </a:rPr>
              <a:t>CONFIRMATION RESPONSE </a:t>
            </a:r>
            <a:r>
              <a:rPr lang="en" sz="1400" dirty="0">
                <a:solidFill>
                  <a:srgbClr val="000000"/>
                </a:solidFill>
              </a:rPr>
              <a:t>from the driver is asked for any false accident conditions.</a:t>
            </a:r>
            <a:endParaRPr sz="1400" dirty="0">
              <a:solidFill>
                <a:srgbClr val="000000"/>
              </a:solidFill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 sz="1400" dirty="0">
                <a:solidFill>
                  <a:srgbClr val="000000"/>
                </a:solidFill>
              </a:rPr>
              <a:t>Based on</a:t>
            </a:r>
            <a:r>
              <a:rPr lang="en" sz="1400" b="1" dirty="0">
                <a:solidFill>
                  <a:srgbClr val="000000"/>
                </a:solidFill>
              </a:rPr>
              <a:t> severity</a:t>
            </a:r>
            <a:r>
              <a:rPr lang="en" sz="1400" dirty="0">
                <a:solidFill>
                  <a:srgbClr val="000000"/>
                </a:solidFill>
              </a:rPr>
              <a:t> of the accident using our </a:t>
            </a:r>
            <a:r>
              <a:rPr lang="en" sz="1400" b="1" dirty="0">
                <a:solidFill>
                  <a:srgbClr val="000000"/>
                </a:solidFill>
              </a:rPr>
              <a:t>PRIORATIZATION METHOD </a:t>
            </a:r>
            <a:r>
              <a:rPr lang="en" sz="1400" dirty="0">
                <a:solidFill>
                  <a:srgbClr val="000000"/>
                </a:solidFill>
              </a:rPr>
              <a:t>and the necessary rescue operations are provided at the accident location.</a:t>
            </a:r>
            <a:endParaRPr sz="14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4"/>
          <p:cNvSpPr txBox="1">
            <a:spLocks noGrp="1"/>
          </p:cNvSpPr>
          <p:nvPr>
            <p:ph type="title"/>
          </p:nvPr>
        </p:nvSpPr>
        <p:spPr>
          <a:xfrm>
            <a:off x="819150" y="402625"/>
            <a:ext cx="7505700" cy="8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000" b="1"/>
              <a:t>Functionalities: Hardware and User Interface/Soft modules:</a:t>
            </a:r>
            <a:endParaRPr sz="2000" b="1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400"/>
              <a:t>Ex: Hardware modules, Networking (Wi-Fi/Bluetooth) modules, UI, data logging cloud aspects (if any) and Graphs/plots etc.</a:t>
            </a:r>
            <a:endParaRPr sz="1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endParaRPr sz="1600"/>
          </a:p>
        </p:txBody>
      </p:sp>
      <p:sp>
        <p:nvSpPr>
          <p:cNvPr id="237" name="Google Shape;237;p24"/>
          <p:cNvSpPr txBox="1">
            <a:spLocks noGrp="1"/>
          </p:cNvSpPr>
          <p:nvPr>
            <p:ph type="body" idx="1"/>
          </p:nvPr>
        </p:nvSpPr>
        <p:spPr>
          <a:xfrm>
            <a:off x="819150" y="1280725"/>
            <a:ext cx="7505700" cy="360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marR="12700" lvl="0" indent="0" algn="l" rtl="0">
              <a:lnSpc>
                <a:spcPct val="116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</a:rPr>
              <a:t>PREVENTION :- We are going to utilize </a:t>
            </a:r>
            <a:r>
              <a:rPr lang="en" sz="1600" b="1" i="1">
                <a:solidFill>
                  <a:srgbClr val="000000"/>
                </a:solidFill>
              </a:rPr>
              <a:t>Smart Helmet</a:t>
            </a:r>
            <a:r>
              <a:rPr lang="en" sz="1600" i="1">
                <a:solidFill>
                  <a:srgbClr val="3D4594"/>
                </a:solidFill>
              </a:rPr>
              <a:t> </a:t>
            </a:r>
            <a:r>
              <a:rPr lang="en" sz="1600">
                <a:solidFill>
                  <a:srgbClr val="000000"/>
                </a:solidFill>
              </a:rPr>
              <a:t>(for two wheelers) and </a:t>
            </a:r>
            <a:r>
              <a:rPr lang="en" sz="1600" b="1" i="1">
                <a:solidFill>
                  <a:srgbClr val="000000"/>
                </a:solidFill>
              </a:rPr>
              <a:t>Dynamic Speed Governor</a:t>
            </a:r>
            <a:r>
              <a:rPr lang="en" sz="1600" i="1">
                <a:solidFill>
                  <a:srgbClr val="000000"/>
                </a:solidFill>
              </a:rPr>
              <a:t> </a:t>
            </a:r>
            <a:r>
              <a:rPr lang="en" sz="1600">
                <a:solidFill>
                  <a:srgbClr val="000000"/>
                </a:solidFill>
              </a:rPr>
              <a:t>(for IC Engine) for reducing the probability of Accidents.</a:t>
            </a:r>
            <a:endParaRPr sz="1600">
              <a:solidFill>
                <a:srgbClr val="000000"/>
              </a:solidFill>
            </a:endParaRPr>
          </a:p>
          <a:p>
            <a:pPr marL="457200" lvl="0" indent="-330200" algn="l" rtl="0">
              <a:lnSpc>
                <a:spcPct val="116000"/>
              </a:lnSpc>
              <a:spcBef>
                <a:spcPts val="100"/>
              </a:spcBef>
              <a:spcAft>
                <a:spcPts val="0"/>
              </a:spcAft>
              <a:buSzPts val="1600"/>
              <a:buChar char="●"/>
            </a:pPr>
            <a:r>
              <a:rPr lang="en" sz="1600" b="1" i="1">
                <a:solidFill>
                  <a:srgbClr val="000000"/>
                </a:solidFill>
              </a:rPr>
              <a:t>Smart Helmet </a:t>
            </a:r>
            <a:r>
              <a:rPr lang="en" sz="1600" i="1">
                <a:solidFill>
                  <a:srgbClr val="000000"/>
                </a:solidFill>
              </a:rPr>
              <a:t>– Modification of existing model.</a:t>
            </a:r>
            <a:endParaRPr sz="1600" i="1">
              <a:solidFill>
                <a:srgbClr val="000000"/>
              </a:solidFill>
            </a:endParaRPr>
          </a:p>
          <a:p>
            <a:pPr marL="914400" lvl="0" indent="-330200" algn="l" rtl="0">
              <a:lnSpc>
                <a:spcPct val="11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AutoNum type="arabicPeriod"/>
            </a:pPr>
            <a:r>
              <a:rPr lang="en" sz="1600">
                <a:solidFill>
                  <a:srgbClr val="000000"/>
                </a:solidFill>
              </a:rPr>
              <a:t>Piezo Sensor (×3) – To get the pressure data (wearing the helmet or not).</a:t>
            </a:r>
            <a:endParaRPr sz="1600">
              <a:solidFill>
                <a:srgbClr val="000000"/>
              </a:solidFill>
            </a:endParaRPr>
          </a:p>
          <a:p>
            <a:pPr marL="914400" lvl="0" indent="-330200" algn="l" rtl="0">
              <a:lnSpc>
                <a:spcPct val="11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AutoNum type="arabicPeriod"/>
            </a:pPr>
            <a:r>
              <a:rPr lang="en" sz="1600">
                <a:solidFill>
                  <a:srgbClr val="000000"/>
                </a:solidFill>
              </a:rPr>
              <a:t>// RF Module – To Transmit the data from Helmet.</a:t>
            </a:r>
            <a:endParaRPr sz="1600">
              <a:solidFill>
                <a:srgbClr val="000000"/>
              </a:solidFill>
            </a:endParaRPr>
          </a:p>
          <a:p>
            <a:pPr marL="914400" lvl="0" indent="-330200" algn="l" rtl="0">
              <a:lnSpc>
                <a:spcPct val="11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AutoNum type="arabicPeriod"/>
            </a:pPr>
            <a:r>
              <a:rPr lang="en" sz="1600">
                <a:solidFill>
                  <a:srgbClr val="000000"/>
                </a:solidFill>
              </a:rPr>
              <a:t>MQ3 – Alcohol Sensor to check if a person is sober.</a:t>
            </a:r>
            <a:endParaRPr sz="1600">
              <a:solidFill>
                <a:srgbClr val="000000"/>
              </a:solidFill>
            </a:endParaRPr>
          </a:p>
          <a:p>
            <a:pPr marL="457200" marR="12700" lvl="0" indent="-330200" algn="l" rtl="0">
              <a:lnSpc>
                <a:spcPct val="116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 b="1" i="1">
                <a:solidFill>
                  <a:srgbClr val="000000"/>
                </a:solidFill>
              </a:rPr>
              <a:t>Dynamic Speed Governor</a:t>
            </a:r>
            <a:r>
              <a:rPr lang="en" sz="1600" i="1">
                <a:solidFill>
                  <a:srgbClr val="000000"/>
                </a:solidFill>
              </a:rPr>
              <a:t> </a:t>
            </a:r>
            <a:r>
              <a:rPr lang="en" sz="1600">
                <a:solidFill>
                  <a:srgbClr val="000000"/>
                </a:solidFill>
              </a:rPr>
              <a:t>– </a:t>
            </a:r>
            <a:r>
              <a:rPr lang="en" sz="1600" i="1">
                <a:solidFill>
                  <a:srgbClr val="000000"/>
                </a:solidFill>
              </a:rPr>
              <a:t>Changing the speed limits of a vehicle according to the government speed limit as well as traffic around a vehicle.</a:t>
            </a:r>
            <a:endParaRPr sz="1600" i="1">
              <a:solidFill>
                <a:srgbClr val="000000"/>
              </a:solidFill>
            </a:endParaRPr>
          </a:p>
          <a:p>
            <a:pPr marL="914400" marR="12700" lvl="0" indent="-330200" algn="l" rtl="0">
              <a:lnSpc>
                <a:spcPct val="11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AutoNum type="arabicPeriod"/>
            </a:pPr>
            <a:r>
              <a:rPr lang="en" sz="1600">
                <a:solidFill>
                  <a:srgbClr val="000000"/>
                </a:solidFill>
              </a:rPr>
              <a:t>Carburetor – Selg Designed Carburettor System.</a:t>
            </a:r>
            <a:endParaRPr sz="1600">
              <a:solidFill>
                <a:srgbClr val="000000"/>
              </a:solidFill>
            </a:endParaRPr>
          </a:p>
          <a:p>
            <a:pPr marL="914400" marR="12700" lvl="0" indent="-330200" algn="l" rtl="0">
              <a:lnSpc>
                <a:spcPct val="11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AutoNum type="arabicPeriod"/>
            </a:pPr>
            <a:r>
              <a:rPr lang="en" sz="1600">
                <a:solidFill>
                  <a:srgbClr val="000000"/>
                </a:solidFill>
              </a:rPr>
              <a:t>Servo – To control the inlet valve for fuel and air inlet.</a:t>
            </a:r>
            <a:endParaRPr sz="1600">
              <a:solidFill>
                <a:srgbClr val="000000"/>
              </a:solidFill>
            </a:endParaRPr>
          </a:p>
          <a:p>
            <a:pPr marL="914400" marR="12700" lvl="0" indent="-330200" algn="l" rtl="0">
              <a:lnSpc>
                <a:spcPct val="11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AutoNum type="arabicPeriod"/>
            </a:pPr>
            <a:r>
              <a:rPr lang="en" sz="1600">
                <a:solidFill>
                  <a:srgbClr val="000000"/>
                </a:solidFill>
              </a:rPr>
              <a:t>HC-SR04 – Ultrasonic sensor to identify nearby obstructions or traffic.</a:t>
            </a:r>
            <a:endParaRPr sz="16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300"/>
              <a:buNone/>
            </a:pP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5"/>
          <p:cNvSpPr txBox="1">
            <a:spLocks noGrp="1"/>
          </p:cNvSpPr>
          <p:nvPr>
            <p:ph type="title"/>
          </p:nvPr>
        </p:nvSpPr>
        <p:spPr>
          <a:xfrm>
            <a:off x="819150" y="402625"/>
            <a:ext cx="7505700" cy="8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000" b="1"/>
              <a:t>Functionalities: Hardware and User Interface/Soft modules:</a:t>
            </a:r>
            <a:endParaRPr sz="2000" b="1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400"/>
              <a:t>Ex: Hardware modules, Networking (Wi-Fi/Bluetooth) modules, UI, data logging and Graphs/plots etc.</a:t>
            </a:r>
            <a:endParaRPr sz="1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endParaRPr sz="1600"/>
          </a:p>
        </p:txBody>
      </p:sp>
      <p:sp>
        <p:nvSpPr>
          <p:cNvPr id="243" name="Google Shape;243;p25"/>
          <p:cNvSpPr txBox="1">
            <a:spLocks noGrp="1"/>
          </p:cNvSpPr>
          <p:nvPr>
            <p:ph type="body" idx="1"/>
          </p:nvPr>
        </p:nvSpPr>
        <p:spPr>
          <a:xfrm>
            <a:off x="819150" y="1280725"/>
            <a:ext cx="7505700" cy="3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1600"/>
              <a:t>DETECTION &amp; DATA RETRIEVAL :- We have used system for </a:t>
            </a:r>
            <a:r>
              <a:rPr lang="en" sz="1600" b="1"/>
              <a:t>Detection</a:t>
            </a:r>
            <a:r>
              <a:rPr lang="en" sz="1600"/>
              <a:t> and </a:t>
            </a:r>
            <a:r>
              <a:rPr lang="en" sz="1600" b="1"/>
              <a:t>Data retrieval</a:t>
            </a:r>
            <a:r>
              <a:rPr lang="en" sz="1600"/>
              <a:t> for minimizing the future probabilities of accidents.</a:t>
            </a:r>
            <a:endParaRPr sz="1600"/>
          </a:p>
          <a:p>
            <a:pPr marL="457200" lvl="0" indent="-330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 b="1" i="1"/>
              <a:t>Detection</a:t>
            </a:r>
            <a:r>
              <a:rPr lang="en" sz="1600" i="1"/>
              <a:t> - To identify for any accidents occurred.</a:t>
            </a:r>
            <a:endParaRPr sz="1600" i="1"/>
          </a:p>
          <a:p>
            <a:pPr marL="9144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Accelerometer - Sudden change in Speed or Axis of the vehicle.</a:t>
            </a:r>
            <a:endParaRPr sz="1600"/>
          </a:p>
          <a:p>
            <a:pPr marL="9144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Pressure Sensor - To improve the Accuracy of detection of Accident by detecting the amount of damage taken to the vehicle</a:t>
            </a:r>
            <a:endParaRPr sz="1600"/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 b="1" i="1"/>
              <a:t>Data Retrieval </a:t>
            </a:r>
            <a:r>
              <a:rPr lang="en" sz="1600" i="1"/>
              <a:t>- To provide life support just after accident as well as storing data for future reference.</a:t>
            </a:r>
            <a:endParaRPr sz="1600" i="1"/>
          </a:p>
          <a:p>
            <a:pPr marL="9144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GPS and GSM - Location, Data collected from impact, sent directly to control centre for further assistance.</a:t>
            </a:r>
            <a:endParaRPr sz="1600"/>
          </a:p>
          <a:p>
            <a:pPr marL="9144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Cloud - To store the data for future reference.</a:t>
            </a:r>
            <a:endParaRPr sz="16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6"/>
          <p:cNvSpPr txBox="1">
            <a:spLocks noGrp="1"/>
          </p:cNvSpPr>
          <p:nvPr>
            <p:ph type="title"/>
          </p:nvPr>
        </p:nvSpPr>
        <p:spPr>
          <a:xfrm>
            <a:off x="819150" y="402625"/>
            <a:ext cx="7505700" cy="77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000" dirty="0"/>
              <a:t>DEMONSTRATION OF PREVENTION MODULE</a:t>
            </a:r>
            <a:endParaRPr sz="2000" dirty="0"/>
          </a:p>
        </p:txBody>
      </p:sp>
      <p:pic>
        <p:nvPicPr>
          <p:cNvPr id="3" name="Untitled (3).mp4">
            <a:hlinkClick r:id="" action="ppaction://media"/>
            <a:extLst>
              <a:ext uri="{FF2B5EF4-FFF2-40B4-BE49-F238E27FC236}">
                <a16:creationId xmlns:a16="http://schemas.microsoft.com/office/drawing/2014/main" id="{84083715-FE7D-D941-30EC-49E4EC00EDA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78941" y="918023"/>
            <a:ext cx="7186118" cy="363583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8DCD20E-AA32-6CC8-422C-D5D7931D08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344" t="9121" r="13142" b="4772"/>
          <a:stretch/>
        </p:blipFill>
        <p:spPr>
          <a:xfrm>
            <a:off x="1424590" y="816433"/>
            <a:ext cx="6294820" cy="4035541"/>
          </a:xfrm>
          <a:prstGeom prst="rect">
            <a:avLst/>
          </a:prstGeom>
        </p:spPr>
      </p:pic>
      <p:sp>
        <p:nvSpPr>
          <p:cNvPr id="7" name="Google Shape;248;p26">
            <a:extLst>
              <a:ext uri="{FF2B5EF4-FFF2-40B4-BE49-F238E27FC236}">
                <a16:creationId xmlns:a16="http://schemas.microsoft.com/office/drawing/2014/main" id="{9424417C-EF83-DDDE-2045-576D991FA9BB}"/>
              </a:ext>
            </a:extLst>
          </p:cNvPr>
          <p:cNvSpPr txBox="1">
            <a:spLocks/>
          </p:cNvSpPr>
          <p:nvPr/>
        </p:nvSpPr>
        <p:spPr>
          <a:xfrm>
            <a:off x="819150" y="402625"/>
            <a:ext cx="7505700" cy="77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algn="ctr">
              <a:buSzPts val="990"/>
            </a:pPr>
            <a:r>
              <a:rPr lang="en-IN" sz="2000" dirty="0"/>
              <a:t>DEMONSTRATION OF DETECTION MODULE</a:t>
            </a:r>
          </a:p>
        </p:txBody>
      </p:sp>
    </p:spTree>
    <p:extLst>
      <p:ext uri="{BB962C8B-B14F-4D97-AF65-F5344CB8AC3E}">
        <p14:creationId xmlns:p14="http://schemas.microsoft.com/office/powerpoint/2010/main" val="10639972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248;p26">
            <a:extLst>
              <a:ext uri="{FF2B5EF4-FFF2-40B4-BE49-F238E27FC236}">
                <a16:creationId xmlns:a16="http://schemas.microsoft.com/office/drawing/2014/main" id="{9424417C-EF83-DDDE-2045-576D991FA9BB}"/>
              </a:ext>
            </a:extLst>
          </p:cNvPr>
          <p:cNvSpPr txBox="1">
            <a:spLocks/>
          </p:cNvSpPr>
          <p:nvPr/>
        </p:nvSpPr>
        <p:spPr>
          <a:xfrm>
            <a:off x="819150" y="402625"/>
            <a:ext cx="7505700" cy="77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algn="ctr">
              <a:buSzPts val="990"/>
            </a:pPr>
            <a:r>
              <a:rPr lang="en-IN" sz="2000" dirty="0"/>
              <a:t>DEMONSTRATION OF DETECTION MODULE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DD200A9-FA75-CB6D-531B-E3DEF14249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184" t="9814" r="7794" b="10654"/>
          <a:stretch/>
        </p:blipFill>
        <p:spPr>
          <a:xfrm>
            <a:off x="1102194" y="788725"/>
            <a:ext cx="6939612" cy="3737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0924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248;p26">
            <a:extLst>
              <a:ext uri="{FF2B5EF4-FFF2-40B4-BE49-F238E27FC236}">
                <a16:creationId xmlns:a16="http://schemas.microsoft.com/office/drawing/2014/main" id="{9424417C-EF83-DDDE-2045-576D991FA9BB}"/>
              </a:ext>
            </a:extLst>
          </p:cNvPr>
          <p:cNvSpPr txBox="1">
            <a:spLocks/>
          </p:cNvSpPr>
          <p:nvPr/>
        </p:nvSpPr>
        <p:spPr>
          <a:xfrm>
            <a:off x="819150" y="402625"/>
            <a:ext cx="7505700" cy="77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algn="ctr">
              <a:buSzPts val="990"/>
            </a:pPr>
            <a:r>
              <a:rPr lang="en-IN" sz="2000" dirty="0"/>
              <a:t>DEMONSTRATION OF DETECTION MODULE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F600B6-477B-40BD-3014-16B562F6A6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284" r="52096" b="40535"/>
          <a:stretch/>
        </p:blipFill>
        <p:spPr>
          <a:xfrm>
            <a:off x="588926" y="1017976"/>
            <a:ext cx="7966147" cy="347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8585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7"/>
          <p:cNvSpPr txBox="1">
            <a:spLocks noGrp="1"/>
          </p:cNvSpPr>
          <p:nvPr>
            <p:ph type="title"/>
          </p:nvPr>
        </p:nvSpPr>
        <p:spPr>
          <a:xfrm>
            <a:off x="819150" y="452825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Additional Informations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88">
                <a:latin typeface="Calibri"/>
                <a:ea typeface="Calibri"/>
                <a:cs typeface="Calibri"/>
                <a:sym typeface="Calibri"/>
              </a:rPr>
              <a:t>SUSTAINABLE DEVELOPMENT GOALS  </a:t>
            </a:r>
            <a:endParaRPr sz="2088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11111"/>
              <a:buFont typeface="Arial"/>
              <a:buNone/>
            </a:pPr>
            <a:endParaRPr/>
          </a:p>
        </p:txBody>
      </p:sp>
      <p:pic>
        <p:nvPicPr>
          <p:cNvPr id="255" name="Google Shape;25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9150" y="1898557"/>
            <a:ext cx="1719500" cy="1736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76975" y="1898550"/>
            <a:ext cx="1774568" cy="1736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13613" y="1898550"/>
            <a:ext cx="1774575" cy="1774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50281" y="1902888"/>
            <a:ext cx="1774575" cy="17658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8"/>
          <p:cNvSpPr txBox="1">
            <a:spLocks noGrp="1"/>
          </p:cNvSpPr>
          <p:nvPr>
            <p:ph type="title"/>
          </p:nvPr>
        </p:nvSpPr>
        <p:spPr>
          <a:xfrm>
            <a:off x="819150" y="346375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33"/>
              <a:buFont typeface="Arial"/>
              <a:buNone/>
            </a:pPr>
            <a:r>
              <a:rPr lang="en"/>
              <a:t>Additional Informations (</a:t>
            </a:r>
            <a:r>
              <a:rPr lang="en" sz="3044">
                <a:latin typeface="Calibri"/>
                <a:ea typeface="Calibri"/>
                <a:cs typeface="Calibri"/>
                <a:sym typeface="Calibri"/>
              </a:rPr>
              <a:t>BENEFITS???</a:t>
            </a:r>
            <a:r>
              <a:rPr lang="en"/>
              <a:t>)</a:t>
            </a:r>
            <a:endParaRPr/>
          </a:p>
        </p:txBody>
      </p:sp>
      <p:graphicFrame>
        <p:nvGraphicFramePr>
          <p:cNvPr id="264" name="Google Shape;264;p28"/>
          <p:cNvGraphicFramePr/>
          <p:nvPr/>
        </p:nvGraphicFramePr>
        <p:xfrm>
          <a:off x="544025" y="1200100"/>
          <a:ext cx="8055950" cy="3411331"/>
        </p:xfrm>
        <a:graphic>
          <a:graphicData uri="http://schemas.openxmlformats.org/drawingml/2006/table">
            <a:tbl>
              <a:tblPr>
                <a:noFill/>
                <a:tableStyleId>{4E260556-CEBF-4C06-B0F1-6C9D6E81E1EF}</a:tableStyleId>
              </a:tblPr>
              <a:tblGrid>
                <a:gridCol w="4027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279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4932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i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GOVERNMENT</a:t>
                      </a:r>
                      <a:endParaRPr b="1" i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•</a:t>
                      </a: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Government’s </a:t>
                      </a:r>
                      <a:r>
                        <a:rPr lang="en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EXPENSES</a:t>
                      </a: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on accidents gets lowered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•</a:t>
                      </a: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 Government’s </a:t>
                      </a:r>
                      <a:r>
                        <a:rPr lang="en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TRUSTWORTHINESS</a:t>
                      </a: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increases.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•</a:t>
                      </a: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Our proposed system makes the job of </a:t>
                      </a:r>
                      <a:r>
                        <a:rPr lang="en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TRACKING AND STORING</a:t>
                      </a: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the accident data easier by sharing our database with the Government.</a:t>
                      </a:r>
                      <a:endParaRPr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i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INSURANCE COMPANIES</a:t>
                      </a:r>
                      <a:endParaRPr b="1" i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•</a:t>
                      </a: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 </a:t>
                      </a:r>
                      <a:r>
                        <a:rPr lang="en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TENURE OF CLAIMING</a:t>
                      </a: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keeps on increasing due to the No.of accidents decreasing.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 </a:t>
                      </a:r>
                      <a:r>
                        <a:rPr lang="en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DRIVER’S BEHAVIOUR</a:t>
                      </a: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can be monitored and the </a:t>
                      </a:r>
                      <a:r>
                        <a:rPr lang="en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INSURANCE CLAIMING PERCENTAGE</a:t>
                      </a: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can 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707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i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PUBLIC</a:t>
                      </a:r>
                      <a:endParaRPr b="1" i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•</a:t>
                      </a: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Public starts feeling </a:t>
                      </a:r>
                      <a:r>
                        <a:rPr lang="en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SAFE</a:t>
                      </a: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after installing our system in their vehicles.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•</a:t>
                      </a: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Doesn’t snatch away </a:t>
                      </a:r>
                      <a:r>
                        <a:rPr lang="en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FREEDOM</a:t>
                      </a: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of driving fast at empty roads and also due to </a:t>
                      </a:r>
                      <a:r>
                        <a:rPr lang="en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STATIC SPEED LIMITER</a:t>
                      </a: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•</a:t>
                      </a: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High Level feature for a </a:t>
                      </a:r>
                      <a:r>
                        <a:rPr lang="en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LOW COST.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i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AUTOMOBILE AND RESTORATION INDUSTRIES</a:t>
                      </a:r>
                      <a:endParaRPr b="1" i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•</a:t>
                      </a:r>
                      <a:r>
                        <a:rPr lang="en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DEMAND</a:t>
                      </a: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for the vehicle increases.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•</a:t>
                      </a: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Gain Profit due to </a:t>
                      </a:r>
                      <a:r>
                        <a:rPr lang="en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INCREASE IN SALES.</a:t>
                      </a:r>
                      <a:endParaRPr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•</a:t>
                      </a: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Restoration Companies gets a </a:t>
                      </a:r>
                      <a:r>
                        <a:rPr lang="en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LOT OF CUSTOMERS</a:t>
                      </a: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for installing our system.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•</a:t>
                      </a:r>
                      <a:r>
                        <a:rPr lang="en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DEMAND FOR THE SYSTEM</a:t>
                      </a: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also increases.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4"/>
          <p:cNvSpPr txBox="1">
            <a:spLocks noGrp="1"/>
          </p:cNvSpPr>
          <p:nvPr>
            <p:ph type="ctrTitle"/>
          </p:nvPr>
        </p:nvSpPr>
        <p:spPr>
          <a:xfrm>
            <a:off x="1891353" y="1029208"/>
            <a:ext cx="5361300" cy="144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22"/>
              <a:buNone/>
            </a:pPr>
            <a:r>
              <a:rPr lang="en" sz="5600" b="1">
                <a:solidFill>
                  <a:srgbClr val="AF7B51"/>
                </a:solidFill>
              </a:rPr>
              <a:t>Flint Works</a:t>
            </a:r>
            <a:endParaRPr/>
          </a:p>
        </p:txBody>
      </p:sp>
      <p:sp>
        <p:nvSpPr>
          <p:cNvPr id="138" name="Google Shape;138;p14"/>
          <p:cNvSpPr txBox="1">
            <a:spLocks noGrp="1"/>
          </p:cNvSpPr>
          <p:nvPr>
            <p:ph type="subTitle" idx="1"/>
          </p:nvPr>
        </p:nvSpPr>
        <p:spPr>
          <a:xfrm>
            <a:off x="1527925" y="2195625"/>
            <a:ext cx="6210000" cy="18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en" sz="1500" dirty="0">
                <a:solidFill>
                  <a:srgbClr val="AF7B51"/>
                </a:solidFill>
              </a:rPr>
              <a:t>  Leader Name :- Jawadhur Raffiwoo</a:t>
            </a:r>
            <a:endParaRPr sz="1500" dirty="0">
              <a:solidFill>
                <a:srgbClr val="AF7B51"/>
              </a:solidFill>
            </a:endParaRPr>
          </a:p>
          <a:p>
            <a:pPr marL="0" lvl="0" indent="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en" sz="1500" dirty="0">
                <a:solidFill>
                  <a:srgbClr val="AF7B51"/>
                </a:solidFill>
              </a:rPr>
              <a:t>B.S. ABDUR RAHMAN CRESCENT INSTITUTE OF SCIENCE AND TECHNOLOGY</a:t>
            </a:r>
            <a:endParaRPr sz="1500" dirty="0">
              <a:solidFill>
                <a:srgbClr val="AF7B51"/>
              </a:solidFill>
            </a:endParaRPr>
          </a:p>
          <a:p>
            <a:pPr marL="0" lvl="0" indent="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en" sz="1500" dirty="0">
                <a:solidFill>
                  <a:srgbClr val="AF7B51"/>
                </a:solidFill>
              </a:rPr>
              <a:t>  Member 1 :- Vulli Tejo Vamsi</a:t>
            </a:r>
          </a:p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en" sz="1500" dirty="0">
                <a:solidFill>
                  <a:srgbClr val="AF7B51"/>
                </a:solidFill>
              </a:rPr>
              <a:t> 		   Member 2 :- Vinit Kumar</a:t>
            </a:r>
            <a:endParaRPr sz="1500" dirty="0">
              <a:solidFill>
                <a:srgbClr val="AF7B51"/>
              </a:solidFill>
            </a:endParaRPr>
          </a:p>
          <a:p>
            <a:pPr marL="0" lvl="0" indent="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en" sz="1500" dirty="0">
                <a:solidFill>
                  <a:srgbClr val="AF7B51"/>
                </a:solidFill>
              </a:rPr>
              <a:t>     Member 3 :- S. Karishma Banu</a:t>
            </a:r>
            <a:endParaRPr sz="1500" dirty="0">
              <a:solidFill>
                <a:srgbClr val="AF7B51"/>
              </a:solidFill>
            </a:endParaRPr>
          </a:p>
          <a:p>
            <a:pPr marL="0" lvl="0" indent="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en" sz="1500" dirty="0">
                <a:solidFill>
                  <a:srgbClr val="AF7B51"/>
                </a:solidFill>
              </a:rPr>
              <a:t>Leader mail :- mashrafemortaza23072003@gmail.com</a:t>
            </a:r>
            <a:endParaRPr sz="1500" dirty="0">
              <a:solidFill>
                <a:srgbClr val="AF7B51"/>
              </a:solidFill>
            </a:endParaRPr>
          </a:p>
          <a:p>
            <a:pPr marL="0" lvl="0" indent="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en" sz="1500" dirty="0">
                <a:solidFill>
                  <a:srgbClr val="AF7B51"/>
                </a:solidFill>
              </a:rPr>
              <a:t>Leader Phone number :- 8248157978</a:t>
            </a:r>
            <a:endParaRPr sz="1500" dirty="0">
              <a:solidFill>
                <a:srgbClr val="AF7B51"/>
              </a:solidFill>
            </a:endParaRPr>
          </a:p>
          <a:p>
            <a:pPr marL="0" lvl="0" indent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211"/>
              <a:buNone/>
            </a:pPr>
            <a:endParaRPr sz="15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9"/>
          <p:cNvSpPr txBox="1">
            <a:spLocks noGrp="1"/>
          </p:cNvSpPr>
          <p:nvPr>
            <p:ph type="title"/>
          </p:nvPr>
        </p:nvSpPr>
        <p:spPr>
          <a:xfrm>
            <a:off x="419100" y="179125"/>
            <a:ext cx="76146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u="sng" dirty="0">
                <a:latin typeface="Calibri"/>
                <a:ea typeface="Calibri"/>
                <a:cs typeface="Calibri"/>
                <a:sym typeface="Calibri"/>
              </a:rPr>
              <a:t>Statistics And Market Of Connected Vehicle Technology</a:t>
            </a:r>
            <a:endParaRPr sz="2400" u="sng" dirty="0"/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6D480834-A58E-F541-6E38-8717099CF5D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52489416"/>
              </p:ext>
            </p:extLst>
          </p:nvPr>
        </p:nvGraphicFramePr>
        <p:xfrm>
          <a:off x="342900" y="665677"/>
          <a:ext cx="3373582" cy="17744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46BFA132-DA92-38B7-FBD8-80EB44668F6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96767864"/>
              </p:ext>
            </p:extLst>
          </p:nvPr>
        </p:nvGraphicFramePr>
        <p:xfrm>
          <a:off x="342900" y="2571750"/>
          <a:ext cx="3373582" cy="19926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91716B95-05BC-1E9A-3879-3F23258549F1}"/>
              </a:ext>
            </a:extLst>
          </p:cNvPr>
          <p:cNvSpPr/>
          <p:nvPr/>
        </p:nvSpPr>
        <p:spPr>
          <a:xfrm>
            <a:off x="1109790" y="2660577"/>
            <a:ext cx="179408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1600" b="1" dirty="0">
                <a:solidFill>
                  <a:schemeClr val="tx1"/>
                </a:solidFill>
              </a:rPr>
              <a:t>Split by industry</a:t>
            </a: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D59D0FDA-74A1-07D4-B970-F66B112F652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36013121"/>
              </p:ext>
            </p:extLst>
          </p:nvPr>
        </p:nvGraphicFramePr>
        <p:xfrm>
          <a:off x="5313220" y="656425"/>
          <a:ext cx="2796680" cy="40832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1"/>
          <p:cNvSpPr txBox="1">
            <a:spLocks noGrp="1"/>
          </p:cNvSpPr>
          <p:nvPr>
            <p:ph type="ctrTitle"/>
          </p:nvPr>
        </p:nvSpPr>
        <p:spPr>
          <a:xfrm>
            <a:off x="1825278" y="2341033"/>
            <a:ext cx="5361300" cy="144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Thank You 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6"/>
          <p:cNvSpPr txBox="1">
            <a:spLocks noGrp="1"/>
          </p:cNvSpPr>
          <p:nvPr>
            <p:ph type="title"/>
          </p:nvPr>
        </p:nvSpPr>
        <p:spPr>
          <a:xfrm>
            <a:off x="819150" y="335750"/>
            <a:ext cx="7505700" cy="95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If your idea were a tweet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1400"/>
              <a:t>(Abstract)</a:t>
            </a:r>
            <a:endParaRPr sz="1400"/>
          </a:p>
        </p:txBody>
      </p:sp>
      <p:sp>
        <p:nvSpPr>
          <p:cNvPr id="150" name="Google Shape;150;p16"/>
          <p:cNvSpPr txBox="1">
            <a:spLocks noGrp="1"/>
          </p:cNvSpPr>
          <p:nvPr>
            <p:ph type="body" idx="1"/>
          </p:nvPr>
        </p:nvSpPr>
        <p:spPr>
          <a:xfrm>
            <a:off x="819150" y="1253750"/>
            <a:ext cx="7505700" cy="31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400"/>
              <a:buFont typeface="Roboto"/>
              <a:buChar char="●"/>
            </a:pPr>
            <a:r>
              <a:rPr lang="en" sz="1400" dirty="0">
                <a:solidFill>
                  <a:srgbClr val="20212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Globally, around </a:t>
            </a:r>
            <a:r>
              <a:rPr lang="en" sz="1400" b="1" dirty="0">
                <a:solidFill>
                  <a:srgbClr val="20212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1.3 MILLION</a:t>
            </a:r>
            <a:r>
              <a:rPr lang="en" sz="1400" dirty="0">
                <a:solidFill>
                  <a:srgbClr val="20212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lives are getting lost every year. So, in order to save those countless no.of lives, we must reduce the no. of accidents. </a:t>
            </a:r>
            <a:endParaRPr sz="1400" dirty="0">
              <a:solidFill>
                <a:srgbClr val="202124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400"/>
              <a:buFont typeface="Roboto"/>
              <a:buChar char="●"/>
            </a:pPr>
            <a:r>
              <a:rPr lang="en" sz="1400" dirty="0">
                <a:solidFill>
                  <a:srgbClr val="20212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Here's where our </a:t>
            </a:r>
            <a:r>
              <a:rPr lang="en" sz="1400" b="1" dirty="0">
                <a:solidFill>
                  <a:srgbClr val="20212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ACCIDENT PDAM(PREVENTION, DETECTION, ALERT &amp; MONITORING)</a:t>
            </a:r>
            <a:r>
              <a:rPr lang="en" sz="1400" dirty="0">
                <a:solidFill>
                  <a:srgbClr val="20212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system comes and prevents accidents by using the Smart Helmet for two wheelers and </a:t>
            </a:r>
            <a:r>
              <a:rPr lang="en" sz="1400" b="1" dirty="0">
                <a:solidFill>
                  <a:srgbClr val="20212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DYNAMIC SPEED LIMITER</a:t>
            </a:r>
            <a:r>
              <a:rPr lang="en" sz="1400" dirty="0">
                <a:solidFill>
                  <a:srgbClr val="20212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for all Vehicles.</a:t>
            </a:r>
            <a:endParaRPr sz="1400" dirty="0">
              <a:solidFill>
                <a:srgbClr val="202124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400"/>
              <a:buFont typeface="Roboto"/>
              <a:buChar char="●"/>
            </a:pPr>
            <a:r>
              <a:rPr lang="en" sz="1400" dirty="0">
                <a:solidFill>
                  <a:srgbClr val="20212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Accident Detection System and Monitoring system, which alerts the emergency contacts and control system immediately after an Accident.</a:t>
            </a: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400"/>
              <a:buFont typeface="Roboto"/>
              <a:buChar char="●"/>
            </a:pPr>
            <a:r>
              <a:rPr lang="en" sz="1400" dirty="0">
                <a:solidFill>
                  <a:srgbClr val="20212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Retrieves the Accident data and has the most accurate database of no.of accidents that are taking place.</a:t>
            </a:r>
            <a:endParaRPr sz="1400" dirty="0">
              <a:solidFill>
                <a:srgbClr val="233A44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7"/>
          <p:cNvSpPr txBox="1">
            <a:spLocks noGrp="1"/>
          </p:cNvSpPr>
          <p:nvPr>
            <p:ph type="title"/>
          </p:nvPr>
        </p:nvSpPr>
        <p:spPr>
          <a:xfrm>
            <a:off x="839100" y="352450"/>
            <a:ext cx="7704600" cy="50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None/>
            </a:pPr>
            <a:r>
              <a:rPr lang="en" sz="2700"/>
              <a:t>Justification and the novelty in the selected topic</a:t>
            </a:r>
            <a:endParaRPr sz="2700"/>
          </a:p>
        </p:txBody>
      </p:sp>
      <p:sp>
        <p:nvSpPr>
          <p:cNvPr id="156" name="Google Shape;156;p17"/>
          <p:cNvSpPr txBox="1">
            <a:spLocks noGrp="1"/>
          </p:cNvSpPr>
          <p:nvPr>
            <p:ph type="body" idx="1"/>
          </p:nvPr>
        </p:nvSpPr>
        <p:spPr>
          <a:xfrm>
            <a:off x="819150" y="1023206"/>
            <a:ext cx="7744500" cy="35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 b="1" u="sng" dirty="0"/>
              <a:t>SMART HELMET:</a:t>
            </a:r>
            <a:endParaRPr sz="1400" b="1" u="sng" dirty="0"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 dirty="0"/>
              <a:t>Existing smart Helmet model uses only a </a:t>
            </a:r>
            <a:r>
              <a:rPr lang="en" sz="1400" b="1" dirty="0"/>
              <a:t>SINGLE FSR SENSOR</a:t>
            </a:r>
            <a:r>
              <a:rPr lang="en" sz="1400" dirty="0"/>
              <a:t> At the top of the Helmet. </a:t>
            </a:r>
            <a:endParaRPr sz="1400" dirty="0"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 dirty="0"/>
              <a:t>But our Smart Helmet uses </a:t>
            </a:r>
            <a:r>
              <a:rPr lang="en" sz="1400" b="1" dirty="0"/>
              <a:t>THREE PIEZO SENSORS</a:t>
            </a:r>
            <a:r>
              <a:rPr lang="en" sz="1400" dirty="0"/>
              <a:t> to increase the accuracy of the existing smart Helmet technology and works more efficiently.</a:t>
            </a:r>
            <a:endParaRPr sz="1400" dirty="0"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 dirty="0"/>
              <a:t> </a:t>
            </a:r>
            <a:r>
              <a:rPr lang="en" sz="1400" b="1" u="sng" dirty="0"/>
              <a:t>DYNAMIC SPEED LIMITER:</a:t>
            </a:r>
            <a:endParaRPr sz="1400" b="1" u="sng" dirty="0"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 dirty="0"/>
              <a:t>Existing speed limit systems are static. They need </a:t>
            </a:r>
            <a:r>
              <a:rPr lang="en" sz="1400" b="1" dirty="0"/>
              <a:t>MANUAL CHANGE</a:t>
            </a:r>
            <a:r>
              <a:rPr lang="en" sz="1400" dirty="0"/>
              <a:t> by mechanic each time when there must be change of speed limit.</a:t>
            </a:r>
            <a:endParaRPr sz="1400" dirty="0"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 dirty="0"/>
              <a:t>But making it dynamic is possible and exists in </a:t>
            </a:r>
            <a:r>
              <a:rPr lang="en" sz="1400" b="1" dirty="0"/>
              <a:t>ELECTRIC VEHICLES </a:t>
            </a:r>
            <a:r>
              <a:rPr lang="en" sz="1400" dirty="0"/>
              <a:t>by uploading a Program code in </a:t>
            </a:r>
            <a:r>
              <a:rPr lang="en" sz="1400" b="1" dirty="0"/>
              <a:t>ECU</a:t>
            </a:r>
            <a:r>
              <a:rPr lang="en" sz="1400" dirty="0"/>
              <a:t>.</a:t>
            </a:r>
            <a:endParaRPr sz="1400" dirty="0"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 dirty="0"/>
              <a:t>When it comes to </a:t>
            </a:r>
            <a:r>
              <a:rPr lang="en" sz="1400" b="1" dirty="0"/>
              <a:t>IC</a:t>
            </a:r>
            <a:r>
              <a:rPr lang="en" sz="1400" dirty="0"/>
              <a:t> </a:t>
            </a:r>
            <a:r>
              <a:rPr lang="en" sz="1400" b="1" dirty="0"/>
              <a:t>ENGINE</a:t>
            </a:r>
            <a:r>
              <a:rPr lang="en" sz="1400" dirty="0"/>
              <a:t> Vehicles dynamically changing speed limit is </a:t>
            </a:r>
            <a:r>
              <a:rPr lang="en" sz="1400" b="1" dirty="0"/>
              <a:t>NOT POSSIBLE</a:t>
            </a:r>
            <a:r>
              <a:rPr lang="en" sz="1400" dirty="0"/>
              <a:t> with </a:t>
            </a:r>
            <a:r>
              <a:rPr lang="en" sz="1400" b="1" dirty="0"/>
              <a:t>EXISTING MODEL.</a:t>
            </a:r>
            <a:endParaRPr sz="1400" b="1" dirty="0"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 dirty="0"/>
              <a:t>Here's where our system has a </a:t>
            </a:r>
            <a:r>
              <a:rPr lang="en" sz="1400" b="1" dirty="0"/>
              <a:t>SELF DESIGNED CARBURETTOR SYSTEM</a:t>
            </a:r>
            <a:r>
              <a:rPr lang="en" sz="1400" dirty="0"/>
              <a:t> which makes this process </a:t>
            </a:r>
            <a:r>
              <a:rPr lang="en" sz="1400" b="1" dirty="0"/>
              <a:t>automated</a:t>
            </a:r>
            <a:r>
              <a:rPr lang="en" sz="1400" dirty="0"/>
              <a:t> by taking </a:t>
            </a:r>
            <a:r>
              <a:rPr lang="en" sz="1400" b="1" dirty="0"/>
              <a:t>GOOGLE MAPS ROADS API(GOVERNMENT'S OFFICIAL SPEED LIMIT INFORMATION) </a:t>
            </a:r>
            <a:r>
              <a:rPr lang="en" sz="1400" dirty="0"/>
              <a:t>and</a:t>
            </a:r>
            <a:r>
              <a:rPr lang="en" sz="1400" b="1" dirty="0"/>
              <a:t> VEHICLE’S PROXIMITY </a:t>
            </a:r>
            <a:r>
              <a:rPr lang="en" sz="1400" dirty="0"/>
              <a:t>as two input Parameters.</a:t>
            </a:r>
            <a:endParaRPr sz="14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8"/>
          <p:cNvSpPr txBox="1">
            <a:spLocks noGrp="1"/>
          </p:cNvSpPr>
          <p:nvPr>
            <p:ph type="body" idx="1"/>
          </p:nvPr>
        </p:nvSpPr>
        <p:spPr>
          <a:xfrm>
            <a:off x="819150" y="1276800"/>
            <a:ext cx="7505700" cy="323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 b="1" u="sng" dirty="0"/>
              <a:t>ACCIDENT DETECTION SYSTEM:</a:t>
            </a:r>
            <a:endParaRPr sz="1400" b="1" u="sng"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 b="1" dirty="0"/>
              <a:t>EXISTING</a:t>
            </a:r>
            <a:r>
              <a:rPr lang="en" sz="1400" dirty="0"/>
              <a:t> DetectioWn model uses </a:t>
            </a:r>
            <a:r>
              <a:rPr lang="en" sz="1400" b="1" dirty="0"/>
              <a:t>ACCELEROMETER</a:t>
            </a:r>
            <a:r>
              <a:rPr lang="en" sz="1400" dirty="0"/>
              <a:t> alone to detect accident. but there are many problem statements that the existing system doesn't satisfy.</a:t>
            </a:r>
            <a:endParaRPr sz="1400"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 dirty="0"/>
              <a:t>Here comes </a:t>
            </a:r>
            <a:r>
              <a:rPr lang="en" sz="1400" b="1" dirty="0"/>
              <a:t>OUR DETECTION SYSTEM</a:t>
            </a:r>
            <a:r>
              <a:rPr lang="en" sz="1400" dirty="0"/>
              <a:t> which increases the accuracy of detection of accidents.</a:t>
            </a:r>
            <a:endParaRPr sz="1400"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 dirty="0"/>
              <a:t>We detect the </a:t>
            </a:r>
            <a:r>
              <a:rPr lang="en" sz="1400" b="1" dirty="0"/>
              <a:t>DAMAGE</a:t>
            </a:r>
            <a:r>
              <a:rPr lang="en" sz="1400" dirty="0"/>
              <a:t> happened to the vehicle INDIRECTLY using </a:t>
            </a:r>
            <a:r>
              <a:rPr lang="en" sz="1400" b="1" dirty="0"/>
              <a:t>PRESSURE SENSOR.</a:t>
            </a:r>
            <a:endParaRPr sz="1400" b="1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 b="1" u="sng" dirty="0"/>
              <a:t>DATA RETRIEVAL:</a:t>
            </a:r>
            <a:endParaRPr sz="1400" b="1" u="sng"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 dirty="0"/>
              <a:t>Existing Data Retrieval follows </a:t>
            </a:r>
            <a:r>
              <a:rPr lang="en" sz="1400" b="1" dirty="0"/>
              <a:t>FIRST COME FIRST SERVE(FCFS). </a:t>
            </a:r>
            <a:endParaRPr lang="en-US" sz="1400" b="1"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sz="1400" dirty="0"/>
              <a:t>The vehicle that faces an accident gets the services first. </a:t>
            </a: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sz="1400" dirty="0"/>
              <a:t>But our system compares it with all other cases or present scenarios and does </a:t>
            </a:r>
            <a:r>
              <a:rPr lang="en-US" sz="1400" b="1" dirty="0"/>
              <a:t>PRIORITIZATION PROCESS.</a:t>
            </a:r>
          </a:p>
        </p:txBody>
      </p:sp>
      <p:sp>
        <p:nvSpPr>
          <p:cNvPr id="162" name="Google Shape;162;p18"/>
          <p:cNvSpPr txBox="1">
            <a:spLocks noGrp="1"/>
          </p:cNvSpPr>
          <p:nvPr>
            <p:ph type="title"/>
          </p:nvPr>
        </p:nvSpPr>
        <p:spPr>
          <a:xfrm>
            <a:off x="819150" y="360050"/>
            <a:ext cx="7677600" cy="4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33"/>
              <a:buNone/>
            </a:pPr>
            <a:r>
              <a:rPr lang="en" sz="2700"/>
              <a:t>Justification and the novelty in the selected topic</a:t>
            </a:r>
            <a:endParaRPr sz="27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9"/>
          <p:cNvSpPr txBox="1">
            <a:spLocks noGrp="1"/>
          </p:cNvSpPr>
          <p:nvPr>
            <p:ph type="title"/>
          </p:nvPr>
        </p:nvSpPr>
        <p:spPr>
          <a:xfrm>
            <a:off x="452975" y="324675"/>
            <a:ext cx="7838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000" b="1">
                <a:solidFill>
                  <a:srgbClr val="AF7B51"/>
                </a:solidFill>
              </a:rPr>
              <a:t>Holistic view of the problem (Block Diagram of the entire flow)</a:t>
            </a:r>
            <a:endParaRPr sz="2000" b="1">
              <a:solidFill>
                <a:srgbClr val="AF7B51"/>
              </a:solidFill>
            </a:endParaRPr>
          </a:p>
        </p:txBody>
      </p:sp>
      <p:sp>
        <p:nvSpPr>
          <p:cNvPr id="168" name="Google Shape;168;p19"/>
          <p:cNvSpPr/>
          <p:nvPr/>
        </p:nvSpPr>
        <p:spPr>
          <a:xfrm>
            <a:off x="1789703" y="2154596"/>
            <a:ext cx="1339500" cy="6573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ATMEGA-328</a:t>
            </a:r>
            <a:endParaRPr/>
          </a:p>
        </p:txBody>
      </p:sp>
      <p:sp>
        <p:nvSpPr>
          <p:cNvPr id="169" name="Google Shape;169;p19"/>
          <p:cNvSpPr/>
          <p:nvPr/>
        </p:nvSpPr>
        <p:spPr>
          <a:xfrm>
            <a:off x="629778" y="2185685"/>
            <a:ext cx="755100" cy="573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Power Supply</a:t>
            </a:r>
            <a:endParaRPr/>
          </a:p>
        </p:txBody>
      </p:sp>
      <p:sp>
        <p:nvSpPr>
          <p:cNvPr id="171" name="Google Shape;171;p19"/>
          <p:cNvSpPr/>
          <p:nvPr/>
        </p:nvSpPr>
        <p:spPr>
          <a:xfrm>
            <a:off x="1789710" y="3113818"/>
            <a:ext cx="1493400" cy="415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3x Piezoelectric</a:t>
            </a:r>
            <a:endParaRPr dirty="0"/>
          </a:p>
        </p:txBody>
      </p:sp>
      <p:sp>
        <p:nvSpPr>
          <p:cNvPr id="172" name="Google Shape;172;p19"/>
          <p:cNvSpPr/>
          <p:nvPr/>
        </p:nvSpPr>
        <p:spPr>
          <a:xfrm>
            <a:off x="1384878" y="2372696"/>
            <a:ext cx="475500" cy="2211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19"/>
          <p:cNvSpPr/>
          <p:nvPr/>
        </p:nvSpPr>
        <p:spPr>
          <a:xfrm rot="16200000">
            <a:off x="2189851" y="2850592"/>
            <a:ext cx="382800" cy="2211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19"/>
          <p:cNvSpPr/>
          <p:nvPr/>
        </p:nvSpPr>
        <p:spPr>
          <a:xfrm>
            <a:off x="3431603" y="2275496"/>
            <a:ext cx="1437600" cy="415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RF Transmitter </a:t>
            </a:r>
            <a:endParaRPr/>
          </a:p>
        </p:txBody>
      </p:sp>
      <p:sp>
        <p:nvSpPr>
          <p:cNvPr id="176" name="Google Shape;176;p19"/>
          <p:cNvSpPr/>
          <p:nvPr/>
        </p:nvSpPr>
        <p:spPr>
          <a:xfrm>
            <a:off x="3129203" y="2372696"/>
            <a:ext cx="382800" cy="2211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19"/>
          <p:cNvSpPr/>
          <p:nvPr/>
        </p:nvSpPr>
        <p:spPr>
          <a:xfrm>
            <a:off x="5256328" y="2275496"/>
            <a:ext cx="1437600" cy="415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RF Receiver</a:t>
            </a:r>
            <a:endParaRPr/>
          </a:p>
        </p:txBody>
      </p:sp>
      <p:sp>
        <p:nvSpPr>
          <p:cNvPr id="178" name="Google Shape;178;p19"/>
          <p:cNvSpPr/>
          <p:nvPr/>
        </p:nvSpPr>
        <p:spPr>
          <a:xfrm>
            <a:off x="7081053" y="2154596"/>
            <a:ext cx="1339500" cy="6573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ATMEGA-328</a:t>
            </a:r>
            <a:endParaRPr/>
          </a:p>
        </p:txBody>
      </p:sp>
      <p:sp>
        <p:nvSpPr>
          <p:cNvPr id="179" name="Google Shape;179;p19"/>
          <p:cNvSpPr/>
          <p:nvPr/>
        </p:nvSpPr>
        <p:spPr>
          <a:xfrm>
            <a:off x="6916053" y="3194696"/>
            <a:ext cx="1669500" cy="6573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Vehicle Engine Ignition Ignition Circuit</a:t>
            </a:r>
            <a:endParaRPr/>
          </a:p>
        </p:txBody>
      </p:sp>
      <p:sp>
        <p:nvSpPr>
          <p:cNvPr id="180" name="Google Shape;180;p19"/>
          <p:cNvSpPr/>
          <p:nvPr/>
        </p:nvSpPr>
        <p:spPr>
          <a:xfrm rot="5400000">
            <a:off x="7559401" y="2881681"/>
            <a:ext cx="382800" cy="2211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19"/>
          <p:cNvSpPr/>
          <p:nvPr/>
        </p:nvSpPr>
        <p:spPr>
          <a:xfrm>
            <a:off x="6673203" y="2372696"/>
            <a:ext cx="475500" cy="2211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82" name="Google Shape;182;p19"/>
          <p:cNvCxnSpPr/>
          <p:nvPr/>
        </p:nvCxnSpPr>
        <p:spPr>
          <a:xfrm>
            <a:off x="5057228" y="1398146"/>
            <a:ext cx="22200" cy="3019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3" name="Google Shape;183;p19"/>
          <p:cNvSpPr/>
          <p:nvPr/>
        </p:nvSpPr>
        <p:spPr>
          <a:xfrm>
            <a:off x="4448853" y="1702496"/>
            <a:ext cx="1493400" cy="573000"/>
          </a:xfrm>
          <a:prstGeom prst="curvedDownArrow">
            <a:avLst>
              <a:gd name="adj1" fmla="val 25000"/>
              <a:gd name="adj2" fmla="val 50000"/>
              <a:gd name="adj3" fmla="val 25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19"/>
          <p:cNvSpPr txBox="1">
            <a:spLocks noGrp="1"/>
          </p:cNvSpPr>
          <p:nvPr>
            <p:ph type="title"/>
          </p:nvPr>
        </p:nvSpPr>
        <p:spPr>
          <a:xfrm>
            <a:off x="652650" y="847725"/>
            <a:ext cx="7838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500" b="1" u="sng">
                <a:solidFill>
                  <a:srgbClr val="202124"/>
                </a:solidFill>
              </a:rPr>
              <a:t>Prevention System - Smart Helmet (Block Diagram)</a:t>
            </a:r>
            <a:endParaRPr sz="1500" b="1" u="sng">
              <a:solidFill>
                <a:srgbClr val="202124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0"/>
          <p:cNvSpPr txBox="1">
            <a:spLocks noGrp="1"/>
          </p:cNvSpPr>
          <p:nvPr>
            <p:ph type="title"/>
          </p:nvPr>
        </p:nvSpPr>
        <p:spPr>
          <a:xfrm>
            <a:off x="452975" y="324675"/>
            <a:ext cx="7838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000" b="1"/>
              <a:t>Holistic view of the problem (Block Diagram of the entire flow)</a:t>
            </a:r>
            <a:endParaRPr sz="2000" b="1"/>
          </a:p>
        </p:txBody>
      </p:sp>
      <p:sp>
        <p:nvSpPr>
          <p:cNvPr id="190" name="Google Shape;190;p20"/>
          <p:cNvSpPr/>
          <p:nvPr/>
        </p:nvSpPr>
        <p:spPr>
          <a:xfrm>
            <a:off x="3703306" y="1861673"/>
            <a:ext cx="1339500" cy="6573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ATMEGA-328</a:t>
            </a:r>
            <a:endParaRPr/>
          </a:p>
        </p:txBody>
      </p:sp>
      <p:sp>
        <p:nvSpPr>
          <p:cNvPr id="191" name="Google Shape;191;p20"/>
          <p:cNvSpPr/>
          <p:nvPr/>
        </p:nvSpPr>
        <p:spPr>
          <a:xfrm>
            <a:off x="1971090" y="1982585"/>
            <a:ext cx="1393800" cy="415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Power Supply</a:t>
            </a:r>
            <a:endParaRPr/>
          </a:p>
        </p:txBody>
      </p:sp>
      <p:sp>
        <p:nvSpPr>
          <p:cNvPr id="192" name="Google Shape;192;p20"/>
          <p:cNvSpPr/>
          <p:nvPr/>
        </p:nvSpPr>
        <p:spPr>
          <a:xfrm>
            <a:off x="3188664" y="2820910"/>
            <a:ext cx="2368800" cy="6573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Proximity Ultrasonic Sensor</a:t>
            </a:r>
            <a:endParaRPr/>
          </a:p>
        </p:txBody>
      </p:sp>
      <p:sp>
        <p:nvSpPr>
          <p:cNvPr id="193" name="Google Shape;193;p20"/>
          <p:cNvSpPr/>
          <p:nvPr/>
        </p:nvSpPr>
        <p:spPr>
          <a:xfrm>
            <a:off x="3298481" y="2079773"/>
            <a:ext cx="475500" cy="2211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20"/>
          <p:cNvSpPr/>
          <p:nvPr/>
        </p:nvSpPr>
        <p:spPr>
          <a:xfrm rot="16200000">
            <a:off x="4103455" y="2557669"/>
            <a:ext cx="382800" cy="2211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20"/>
          <p:cNvSpPr/>
          <p:nvPr/>
        </p:nvSpPr>
        <p:spPr>
          <a:xfrm>
            <a:off x="5576037" y="1861685"/>
            <a:ext cx="1885500" cy="6573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Self Designed Carburetor System</a:t>
            </a:r>
            <a:endParaRPr/>
          </a:p>
        </p:txBody>
      </p:sp>
      <p:sp>
        <p:nvSpPr>
          <p:cNvPr id="196" name="Google Shape;196;p20"/>
          <p:cNvSpPr/>
          <p:nvPr/>
        </p:nvSpPr>
        <p:spPr>
          <a:xfrm>
            <a:off x="5042815" y="2079783"/>
            <a:ext cx="550500" cy="2211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20"/>
          <p:cNvSpPr txBox="1">
            <a:spLocks noGrp="1"/>
          </p:cNvSpPr>
          <p:nvPr>
            <p:ph type="title"/>
          </p:nvPr>
        </p:nvSpPr>
        <p:spPr>
          <a:xfrm>
            <a:off x="453725" y="974938"/>
            <a:ext cx="7838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500" b="1" u="sng">
                <a:solidFill>
                  <a:srgbClr val="202124"/>
                </a:solidFill>
              </a:rPr>
              <a:t>Carburetor System</a:t>
            </a:r>
            <a:endParaRPr sz="1500" b="1" u="sng">
              <a:solidFill>
                <a:srgbClr val="202124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1"/>
          <p:cNvSpPr txBox="1">
            <a:spLocks noGrp="1"/>
          </p:cNvSpPr>
          <p:nvPr>
            <p:ph type="title"/>
          </p:nvPr>
        </p:nvSpPr>
        <p:spPr>
          <a:xfrm>
            <a:off x="452975" y="324675"/>
            <a:ext cx="7838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000" b="1"/>
              <a:t>Holistic view of the problem (Block Diagram of the entire flow)</a:t>
            </a:r>
            <a:endParaRPr sz="2000" b="1"/>
          </a:p>
        </p:txBody>
      </p:sp>
      <p:sp>
        <p:nvSpPr>
          <p:cNvPr id="203" name="Google Shape;203;p21"/>
          <p:cNvSpPr/>
          <p:nvPr/>
        </p:nvSpPr>
        <p:spPr>
          <a:xfrm>
            <a:off x="3611314" y="2618614"/>
            <a:ext cx="1339500" cy="6573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ATMEGA-328</a:t>
            </a:r>
            <a:endParaRPr/>
          </a:p>
        </p:txBody>
      </p:sp>
      <p:sp>
        <p:nvSpPr>
          <p:cNvPr id="204" name="Google Shape;204;p21"/>
          <p:cNvSpPr/>
          <p:nvPr/>
        </p:nvSpPr>
        <p:spPr>
          <a:xfrm>
            <a:off x="1879098" y="2739526"/>
            <a:ext cx="1393800" cy="415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Power Supply</a:t>
            </a:r>
            <a:endParaRPr/>
          </a:p>
        </p:txBody>
      </p:sp>
      <p:sp>
        <p:nvSpPr>
          <p:cNvPr id="205" name="Google Shape;205;p21"/>
          <p:cNvSpPr/>
          <p:nvPr/>
        </p:nvSpPr>
        <p:spPr>
          <a:xfrm>
            <a:off x="3524433" y="1905838"/>
            <a:ext cx="789000" cy="415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GPS</a:t>
            </a:r>
            <a:endParaRPr/>
          </a:p>
        </p:txBody>
      </p:sp>
      <p:sp>
        <p:nvSpPr>
          <p:cNvPr id="206" name="Google Shape;206;p21"/>
          <p:cNvSpPr/>
          <p:nvPr/>
        </p:nvSpPr>
        <p:spPr>
          <a:xfrm>
            <a:off x="3567925" y="3573200"/>
            <a:ext cx="702000" cy="490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GSM</a:t>
            </a:r>
            <a:endParaRPr/>
          </a:p>
        </p:txBody>
      </p:sp>
      <p:sp>
        <p:nvSpPr>
          <p:cNvPr id="207" name="Google Shape;207;p21"/>
          <p:cNvSpPr/>
          <p:nvPr/>
        </p:nvSpPr>
        <p:spPr>
          <a:xfrm>
            <a:off x="3206489" y="2836714"/>
            <a:ext cx="475500" cy="2211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21"/>
          <p:cNvSpPr txBox="1">
            <a:spLocks noGrp="1"/>
          </p:cNvSpPr>
          <p:nvPr>
            <p:ph type="title"/>
          </p:nvPr>
        </p:nvSpPr>
        <p:spPr>
          <a:xfrm>
            <a:off x="453725" y="974938"/>
            <a:ext cx="7838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500" b="1" u="sng">
                <a:solidFill>
                  <a:srgbClr val="202124"/>
                </a:solidFill>
              </a:rPr>
              <a:t>Detection System</a:t>
            </a:r>
            <a:endParaRPr sz="1500" b="1" u="sng">
              <a:solidFill>
                <a:srgbClr val="202124"/>
              </a:solidFill>
            </a:endParaRPr>
          </a:p>
        </p:txBody>
      </p:sp>
      <p:sp>
        <p:nvSpPr>
          <p:cNvPr id="209" name="Google Shape;209;p21"/>
          <p:cNvSpPr/>
          <p:nvPr/>
        </p:nvSpPr>
        <p:spPr>
          <a:xfrm>
            <a:off x="5422402" y="1259900"/>
            <a:ext cx="1570500" cy="6573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Fire Sensor</a:t>
            </a:r>
            <a:endParaRPr/>
          </a:p>
        </p:txBody>
      </p:sp>
      <p:sp>
        <p:nvSpPr>
          <p:cNvPr id="210" name="Google Shape;210;p21"/>
          <p:cNvSpPr/>
          <p:nvPr/>
        </p:nvSpPr>
        <p:spPr>
          <a:xfrm>
            <a:off x="5771258" y="2618401"/>
            <a:ext cx="1339500" cy="6573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Piezoelectric</a:t>
            </a:r>
            <a:endParaRPr/>
          </a:p>
        </p:txBody>
      </p:sp>
      <p:sp>
        <p:nvSpPr>
          <p:cNvPr id="211" name="Google Shape;211;p21"/>
          <p:cNvSpPr/>
          <p:nvPr/>
        </p:nvSpPr>
        <p:spPr>
          <a:xfrm>
            <a:off x="5422392" y="4015001"/>
            <a:ext cx="1801500" cy="6573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Accelerometer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MPU6050 </a:t>
            </a:r>
            <a:endParaRPr/>
          </a:p>
        </p:txBody>
      </p:sp>
      <p:sp>
        <p:nvSpPr>
          <p:cNvPr id="214" name="Google Shape;214;p21"/>
          <p:cNvSpPr/>
          <p:nvPr/>
        </p:nvSpPr>
        <p:spPr>
          <a:xfrm rot="10800000">
            <a:off x="4950825" y="2787750"/>
            <a:ext cx="907800" cy="3186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21"/>
          <p:cNvSpPr/>
          <p:nvPr/>
        </p:nvSpPr>
        <p:spPr>
          <a:xfrm>
            <a:off x="3851550" y="2316225"/>
            <a:ext cx="154800" cy="318600"/>
          </a:xfrm>
          <a:prstGeom prst="up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21"/>
          <p:cNvSpPr/>
          <p:nvPr/>
        </p:nvSpPr>
        <p:spPr>
          <a:xfrm>
            <a:off x="3841525" y="3275925"/>
            <a:ext cx="154800" cy="318600"/>
          </a:xfrm>
          <a:prstGeom prst="up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21"/>
          <p:cNvSpPr/>
          <p:nvPr/>
        </p:nvSpPr>
        <p:spPr>
          <a:xfrm>
            <a:off x="1876750" y="4064000"/>
            <a:ext cx="1398492" cy="657288"/>
          </a:xfrm>
          <a:prstGeom prst="cloud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Cloud Platform</a:t>
            </a:r>
            <a:endParaRPr/>
          </a:p>
        </p:txBody>
      </p:sp>
      <p:sp>
        <p:nvSpPr>
          <p:cNvPr id="218" name="Google Shape;218;p21"/>
          <p:cNvSpPr/>
          <p:nvPr/>
        </p:nvSpPr>
        <p:spPr>
          <a:xfrm>
            <a:off x="3206500" y="4063925"/>
            <a:ext cx="678300" cy="490800"/>
          </a:xfrm>
          <a:prstGeom prst="leftUpArrow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Arrow: Bent-Up 1">
            <a:extLst>
              <a:ext uri="{FF2B5EF4-FFF2-40B4-BE49-F238E27FC236}">
                <a16:creationId xmlns:a16="http://schemas.microsoft.com/office/drawing/2014/main" id="{CB29FE1A-0E5B-9305-0014-94B1B375E6D9}"/>
              </a:ext>
            </a:extLst>
          </p:cNvPr>
          <p:cNvSpPr/>
          <p:nvPr/>
        </p:nvSpPr>
        <p:spPr>
          <a:xfrm rot="10800000">
            <a:off x="4444015" y="1473238"/>
            <a:ext cx="1063166" cy="1159660"/>
          </a:xfrm>
          <a:prstGeom prst="bentUpArrow">
            <a:avLst>
              <a:gd name="adj1" fmla="val 20421"/>
              <a:gd name="adj2" fmla="val 25992"/>
              <a:gd name="adj3" fmla="val 24451"/>
            </a:avLst>
          </a:prstGeom>
          <a:solidFill>
            <a:schemeClr val="tx2"/>
          </a:solidFill>
          <a:ln w="31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" name="Arrow: Bent-Up 2">
            <a:extLst>
              <a:ext uri="{FF2B5EF4-FFF2-40B4-BE49-F238E27FC236}">
                <a16:creationId xmlns:a16="http://schemas.microsoft.com/office/drawing/2014/main" id="{5B298860-553B-B17A-694B-9EEB66AA7F68}"/>
              </a:ext>
            </a:extLst>
          </p:cNvPr>
          <p:cNvSpPr/>
          <p:nvPr/>
        </p:nvSpPr>
        <p:spPr>
          <a:xfrm flipH="1">
            <a:off x="4443072" y="3281938"/>
            <a:ext cx="1015491" cy="1222152"/>
          </a:xfrm>
          <a:prstGeom prst="bentUpArrow">
            <a:avLst>
              <a:gd name="adj1" fmla="val 23150"/>
              <a:gd name="adj2" fmla="val 25992"/>
              <a:gd name="adj3" fmla="val 24451"/>
            </a:avLst>
          </a:prstGeom>
          <a:solidFill>
            <a:schemeClr val="tx2"/>
          </a:solidFill>
          <a:ln w="31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2"/>
          <p:cNvSpPr txBox="1">
            <a:spLocks noGrp="1"/>
          </p:cNvSpPr>
          <p:nvPr>
            <p:ph type="title"/>
          </p:nvPr>
        </p:nvSpPr>
        <p:spPr>
          <a:xfrm>
            <a:off x="819150" y="319025"/>
            <a:ext cx="7505700" cy="95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Methodology adapted: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sp>
        <p:nvSpPr>
          <p:cNvPr id="224" name="Google Shape;224;p22"/>
          <p:cNvSpPr txBox="1">
            <a:spLocks noGrp="1"/>
          </p:cNvSpPr>
          <p:nvPr>
            <p:ph type="body" idx="1"/>
          </p:nvPr>
        </p:nvSpPr>
        <p:spPr>
          <a:xfrm>
            <a:off x="2766786" y="883200"/>
            <a:ext cx="5558063" cy="38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1400" dirty="0"/>
              <a:t>The complete Procedure followed for our Idea is divided into 2 basic section :</a:t>
            </a:r>
            <a:endParaRPr sz="1400" dirty="0"/>
          </a:p>
          <a:p>
            <a:pPr marL="914400" lvl="0" indent="-3175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 b="1" dirty="0"/>
              <a:t>Prevention</a:t>
            </a:r>
            <a:endParaRPr sz="1400" b="1" dirty="0"/>
          </a:p>
          <a:p>
            <a:pPr marL="9144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 b="1" dirty="0"/>
              <a:t>Detection and Data Retrieval</a:t>
            </a:r>
            <a:endParaRPr lang="en-US" sz="1400" b="1" dirty="0"/>
          </a:p>
          <a:p>
            <a:pPr marL="882650" indent="-285750">
              <a:buSzPts val="1400"/>
            </a:pPr>
            <a:r>
              <a:rPr lang="en" sz="1400" b="1" dirty="0"/>
              <a:t>PREVENTION</a:t>
            </a:r>
            <a:r>
              <a:rPr lang="en" sz="1400" dirty="0"/>
              <a:t> </a:t>
            </a:r>
            <a:r>
              <a:rPr lang="en" sz="1400" dirty="0">
                <a:solidFill>
                  <a:srgbClr val="000000"/>
                </a:solidFill>
              </a:rPr>
              <a:t>–</a:t>
            </a:r>
            <a:r>
              <a:rPr lang="en-US" sz="1400" dirty="0">
                <a:solidFill>
                  <a:srgbClr val="000000"/>
                </a:solidFill>
              </a:rPr>
              <a:t> The prevention part relies on the usage of </a:t>
            </a:r>
            <a:r>
              <a:rPr lang="en-US" sz="1400" b="1" dirty="0">
                <a:solidFill>
                  <a:srgbClr val="000000"/>
                </a:solidFill>
              </a:rPr>
              <a:t>SMART HELMETS</a:t>
            </a:r>
            <a:r>
              <a:rPr lang="en-US" sz="1400" dirty="0">
                <a:solidFill>
                  <a:srgbClr val="000000"/>
                </a:solidFill>
              </a:rPr>
              <a:t> and </a:t>
            </a:r>
            <a:r>
              <a:rPr lang="en-US" sz="1400" b="1" dirty="0">
                <a:solidFill>
                  <a:srgbClr val="000000"/>
                </a:solidFill>
              </a:rPr>
              <a:t>DYNAMIC SPEED GOVERNOR</a:t>
            </a:r>
            <a:r>
              <a:rPr lang="en-US" sz="1400" dirty="0">
                <a:solidFill>
                  <a:srgbClr val="000000"/>
                </a:solidFill>
              </a:rPr>
              <a:t> for improving the safety parameters while driving.</a:t>
            </a: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 sz="1400" dirty="0">
                <a:solidFill>
                  <a:srgbClr val="000000"/>
                </a:solidFill>
              </a:rPr>
              <a:t>While riding a bike the smart helmet will send the signal if a person is wearing it or not.</a:t>
            </a:r>
            <a:endParaRPr sz="1400" dirty="0">
              <a:solidFill>
                <a:srgbClr val="000000"/>
              </a:solidFill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 sz="1400" dirty="0">
                <a:solidFill>
                  <a:srgbClr val="000000"/>
                </a:solidFill>
              </a:rPr>
              <a:t>The speed governor is set according to two parameters</a:t>
            </a:r>
            <a:endParaRPr sz="1400" dirty="0">
              <a:solidFill>
                <a:srgbClr val="000000"/>
              </a:solidFill>
            </a:endParaRPr>
          </a:p>
          <a:p>
            <a:pPr marL="137160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romanLcPeriod"/>
            </a:pPr>
            <a:r>
              <a:rPr lang="en" sz="1400" dirty="0">
                <a:solidFill>
                  <a:srgbClr val="000000"/>
                </a:solidFill>
              </a:rPr>
              <a:t>Nearby traffic or obstacles.</a:t>
            </a:r>
            <a:endParaRPr sz="1400" dirty="0">
              <a:solidFill>
                <a:srgbClr val="000000"/>
              </a:solidFill>
            </a:endParaRPr>
          </a:p>
          <a:p>
            <a:pPr marL="137160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romanLcPeriod"/>
            </a:pPr>
            <a:r>
              <a:rPr lang="en" sz="1400" dirty="0">
                <a:solidFill>
                  <a:srgbClr val="000000"/>
                </a:solidFill>
              </a:rPr>
              <a:t>Speed limit set by the Government for specific Roads.</a:t>
            </a:r>
            <a:endParaRPr sz="1400" dirty="0">
              <a:solidFill>
                <a:srgbClr val="000000"/>
              </a:solidFill>
            </a:endParaRPr>
          </a:p>
          <a:p>
            <a:pPr marL="285750" indent="-285750">
              <a:spcBef>
                <a:spcPts val="1200"/>
              </a:spcBef>
              <a:spcAft>
                <a:spcPts val="1200"/>
              </a:spcAft>
            </a:pPr>
            <a:r>
              <a:rPr lang="en" sz="1400" dirty="0">
                <a:solidFill>
                  <a:srgbClr val="000000"/>
                </a:solidFill>
              </a:rPr>
              <a:t>This methodology ensures to reduce the risk of </a:t>
            </a:r>
            <a:r>
              <a:rPr lang="en" sz="1400" b="1" dirty="0">
                <a:solidFill>
                  <a:srgbClr val="000000"/>
                </a:solidFill>
              </a:rPr>
              <a:t>RASH DRIVING</a:t>
            </a:r>
            <a:r>
              <a:rPr lang="en" sz="1400" dirty="0">
                <a:solidFill>
                  <a:srgbClr val="000000"/>
                </a:solidFill>
              </a:rPr>
              <a:t>, </a:t>
            </a:r>
            <a:r>
              <a:rPr lang="en" sz="1400" b="1" dirty="0">
                <a:solidFill>
                  <a:srgbClr val="000000"/>
                </a:solidFill>
              </a:rPr>
              <a:t>RIDING WITHOUT HELMET</a:t>
            </a:r>
            <a:r>
              <a:rPr lang="en" sz="1400" dirty="0">
                <a:solidFill>
                  <a:srgbClr val="000000"/>
                </a:solidFill>
              </a:rPr>
              <a:t> and also ensures that the person travels according to </a:t>
            </a:r>
            <a:r>
              <a:rPr lang="en" sz="1400" b="1" dirty="0">
                <a:solidFill>
                  <a:srgbClr val="000000"/>
                </a:solidFill>
              </a:rPr>
              <a:t>GOVERNMENT SPEED LIMIT NORMS</a:t>
            </a:r>
            <a:r>
              <a:rPr lang="en" sz="1400" dirty="0">
                <a:solidFill>
                  <a:srgbClr val="000000"/>
                </a:solidFill>
              </a:rPr>
              <a:t>.</a:t>
            </a:r>
            <a:endParaRPr sz="1400" dirty="0">
              <a:solidFill>
                <a:srgbClr val="00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8A657C3-8E56-2BAF-184F-F1DA09310E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967" y="796325"/>
            <a:ext cx="2497817" cy="1902911"/>
          </a:xfrm>
          <a:prstGeom prst="rect">
            <a:avLst/>
          </a:prstGeom>
        </p:spPr>
      </p:pic>
      <p:pic>
        <p:nvPicPr>
          <p:cNvPr id="4" name="Picture 2" descr="Helmet mirror ??? | Adventure Rider">
            <a:extLst>
              <a:ext uri="{FF2B5EF4-FFF2-40B4-BE49-F238E27FC236}">
                <a16:creationId xmlns:a16="http://schemas.microsoft.com/office/drawing/2014/main" id="{F1FDAF73-6D73-2BCE-8342-A6307C30F0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968" y="2768437"/>
            <a:ext cx="2497817" cy="1712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1397</Words>
  <Application>Microsoft Office PowerPoint</Application>
  <PresentationFormat>On-screen Show (16:9)</PresentationFormat>
  <Paragraphs>130</Paragraphs>
  <Slides>21</Slides>
  <Notes>17</Notes>
  <HiddenSlides>0</HiddenSlides>
  <MMClips>2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Shift</vt:lpstr>
      <vt:lpstr>Abhisarga 2023 GizmoCon  The IoT Hackathon </vt:lpstr>
      <vt:lpstr>Flint Works</vt:lpstr>
      <vt:lpstr>If your idea were a tweet (Abstract)</vt:lpstr>
      <vt:lpstr>Justification and the novelty in the selected topic</vt:lpstr>
      <vt:lpstr>Justification and the novelty in the selected topic</vt:lpstr>
      <vt:lpstr>Holistic view of the problem (Block Diagram of the entire flow)</vt:lpstr>
      <vt:lpstr>Holistic view of the problem (Block Diagram of the entire flow)</vt:lpstr>
      <vt:lpstr>Holistic view of the problem (Block Diagram of the entire flow)</vt:lpstr>
      <vt:lpstr>Methodology adapted: </vt:lpstr>
      <vt:lpstr>EXISTING MODEL FOR DETECTION OF ACCIDENTS</vt:lpstr>
      <vt:lpstr>Methodology adapted Cont…</vt:lpstr>
      <vt:lpstr>Functionalities: Hardware and User Interface/Soft modules: Ex: Hardware modules, Networking (Wi-Fi/Bluetooth) modules, UI, data logging cloud aspects (if any) and Graphs/plots etc. </vt:lpstr>
      <vt:lpstr>Functionalities: Hardware and User Interface/Soft modules: Ex: Hardware modules, Networking (Wi-Fi/Bluetooth) modules, UI, data logging and Graphs/plots etc. </vt:lpstr>
      <vt:lpstr>DEMONSTRATION OF PREVENTION MODULE</vt:lpstr>
      <vt:lpstr>PowerPoint Presentation</vt:lpstr>
      <vt:lpstr>PowerPoint Presentation</vt:lpstr>
      <vt:lpstr>PowerPoint Presentation</vt:lpstr>
      <vt:lpstr>Additional Informations SUSTAINABLE DEVELOPMENT GOALS   </vt:lpstr>
      <vt:lpstr>Additional Informations (BENEFITS???)</vt:lpstr>
      <vt:lpstr>Statistics And Market Of Connected Vehicle Technology</vt:lpstr>
      <vt:lpstr>Thank You 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Abhisarga 2023 GizmoCon  The IoT Hackathon</dc:title>
  <dc:creator>Vinit Kumar</dc:creator>
  <cp:lastModifiedBy>vulli tejovamsi</cp:lastModifiedBy>
  <cp:revision>7</cp:revision>
  <dcterms:modified xsi:type="dcterms:W3CDTF">2023-04-06T07:33:30Z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efa4170-0d19-0005-0004-bc88714345d2_Enabled">
    <vt:lpwstr>true</vt:lpwstr>
  </property>
  <property fmtid="{D5CDD505-2E9C-101B-9397-08002B2CF9AE}" pid="3" name="MSIP_Label_defa4170-0d19-0005-0004-bc88714345d2_SetDate">
    <vt:lpwstr>2023-04-06T04:59:16Z</vt:lpwstr>
  </property>
  <property fmtid="{D5CDD505-2E9C-101B-9397-08002B2CF9AE}" pid="4" name="MSIP_Label_defa4170-0d19-0005-0004-bc88714345d2_Method">
    <vt:lpwstr>Standard</vt:lpwstr>
  </property>
  <property fmtid="{D5CDD505-2E9C-101B-9397-08002B2CF9AE}" pid="5" name="MSIP_Label_defa4170-0d19-0005-0004-bc88714345d2_Name">
    <vt:lpwstr>defa4170-0d19-0005-0004-bc88714345d2</vt:lpwstr>
  </property>
  <property fmtid="{D5CDD505-2E9C-101B-9397-08002B2CF9AE}" pid="6" name="MSIP_Label_defa4170-0d19-0005-0004-bc88714345d2_SiteId">
    <vt:lpwstr>4dcf8491-f5bf-4648-be0f-0993b0820a72</vt:lpwstr>
  </property>
  <property fmtid="{D5CDD505-2E9C-101B-9397-08002B2CF9AE}" pid="7" name="MSIP_Label_defa4170-0d19-0005-0004-bc88714345d2_ActionId">
    <vt:lpwstr>f95782cc-4a94-4931-b358-177a0195e76a</vt:lpwstr>
  </property>
  <property fmtid="{D5CDD505-2E9C-101B-9397-08002B2CF9AE}" pid="8" name="MSIP_Label_defa4170-0d19-0005-0004-bc88714345d2_ContentBits">
    <vt:lpwstr>0</vt:lpwstr>
  </property>
</Properties>
</file>